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438" r:id="rId3"/>
    <p:sldId id="350" r:id="rId4"/>
    <p:sldId id="354" r:id="rId5"/>
    <p:sldId id="485" r:id="rId6"/>
    <p:sldId id="355" r:id="rId7"/>
    <p:sldId id="428" r:id="rId8"/>
    <p:sldId id="429" r:id="rId9"/>
    <p:sldId id="484" r:id="rId10"/>
    <p:sldId id="430" r:id="rId11"/>
    <p:sldId id="298" r:id="rId12"/>
    <p:sldId id="265" r:id="rId13"/>
    <p:sldId id="477" r:id="rId14"/>
    <p:sldId id="478" r:id="rId15"/>
    <p:sldId id="479" r:id="rId16"/>
    <p:sldId id="480" r:id="rId17"/>
    <p:sldId id="486" r:id="rId18"/>
    <p:sldId id="481" r:id="rId19"/>
    <p:sldId id="482" r:id="rId20"/>
    <p:sldId id="442" r:id="rId21"/>
    <p:sldId id="451" r:id="rId22"/>
    <p:sldId id="443" r:id="rId23"/>
    <p:sldId id="452" r:id="rId24"/>
    <p:sldId id="453" r:id="rId25"/>
    <p:sldId id="45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55" d="100"/>
          <a:sy n="55" d="100"/>
        </p:scale>
        <p:origin x="639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3CD68-3A48-ACF3-2F56-30EAB4B252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71E532-EA98-B36F-C168-BFDA995DC9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164A9-F78C-BBE6-A971-75BD7D5ED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3966A-82FC-4E54-A489-0DC5F18234B0}" type="datetimeFigureOut">
              <a:rPr lang="en-US" smtClean="0"/>
              <a:t>10/22/2022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E6B2F-2553-654F-1B7B-C6EB7B0A1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3A294-075D-6AC6-50F4-DEC6A086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D2ED3-437F-4343-8762-D901C1B58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57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34488-0329-7586-F522-1A5953E7B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6D2F02-26DE-3933-E86A-958BED7BA4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4E3D3-8640-AD7F-DA91-9917118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3966A-82FC-4E54-A489-0DC5F18234B0}" type="datetimeFigureOut">
              <a:rPr lang="en-US" smtClean="0"/>
              <a:t>10/22/2022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7AF33-E4EA-C891-A22C-54136F808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EF43A-FD88-6AA3-4D66-275F0959A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D2ED3-437F-4343-8762-D901C1B58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02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DDB107-D188-7DC0-032B-882951E855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22159A-6029-B99A-27EF-FA425BE214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E2437-390A-710D-8873-7B5A7293D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3966A-82FC-4E54-A489-0DC5F18234B0}" type="datetimeFigureOut">
              <a:rPr lang="en-US" smtClean="0"/>
              <a:t>10/22/2022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2553F-B1BC-03F8-36B5-8023EC46F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E9A90-3E0D-B24F-CE86-5CB51548D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D2ED3-437F-4343-8762-D901C1B58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572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2112F-4C0B-BF59-6861-0EE2EE520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6C87-FC66-37BC-B12D-554BF1AA7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89F4E-F101-6606-DA19-E7707ED28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3966A-82FC-4E54-A489-0DC5F18234B0}" type="datetimeFigureOut">
              <a:rPr lang="en-US" smtClean="0"/>
              <a:t>10/22/2022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D4B45-308E-954C-4B6E-02355BECE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9A60B-BB24-3683-3983-F7D047537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D2ED3-437F-4343-8762-D901C1B58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966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7839-7C34-424A-9377-F9BEE5DDF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7C90F-19BF-CDD3-AF92-733426BAA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4A331-ABF5-1CB2-9A54-C6CCB57A5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3966A-82FC-4E54-A489-0DC5F18234B0}" type="datetimeFigureOut">
              <a:rPr lang="en-US" smtClean="0"/>
              <a:t>10/22/2022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D2E67-62F6-307E-BE6F-76FAE110F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B34F1-2441-60E4-45F8-4D21315CB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D2ED3-437F-4343-8762-D901C1B58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463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D6AAD-306B-5ED0-77CA-FDCC8F8FE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E9095-CDE2-49E6-1431-05880ECE55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1472A0-1387-7D23-24A6-97BCDD4894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709086-5ABD-C7D1-9E7A-80C846BC5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3966A-82FC-4E54-A489-0DC5F18234B0}" type="datetimeFigureOut">
              <a:rPr lang="en-US" smtClean="0"/>
              <a:t>10/22/2022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4E49C-26C0-CD09-3A81-1736415F6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9DC640-374B-56AE-4EEE-51CD24699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D2ED3-437F-4343-8762-D901C1B58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151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CEDA4-0DA3-2D16-FF17-6067F31C5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89A5C6-AC6F-8B28-D02D-2D5855F0A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4A2907-26D9-CA20-5492-2F90674B38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22669C-75DE-F96A-4C1A-675B567CDD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169451-4C35-2D1B-51B6-1D0A1452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82C637-84D6-B09B-9BEA-A4D6C29B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3966A-82FC-4E54-A489-0DC5F18234B0}" type="datetimeFigureOut">
              <a:rPr lang="en-US" smtClean="0"/>
              <a:t>10/22/2022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F68CC6-0AF0-69E9-E935-E906CDBA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5FC1EA-BDB2-6C88-8218-17BAC34C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D2ED3-437F-4343-8762-D901C1B58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89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31487-4DE2-2E3C-9E25-2F28C1B98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F884DD-C0E0-4916-3AC6-8635EEAF9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3966A-82FC-4E54-A489-0DC5F18234B0}" type="datetimeFigureOut">
              <a:rPr lang="en-US" smtClean="0"/>
              <a:t>10/22/2022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EEBAD4-67E0-2223-5184-0E071D983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F9B9C5-4AB7-5E42-4F06-4C6BAF3CA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D2ED3-437F-4343-8762-D901C1B58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687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5DE3C7-A059-5200-112F-F95807A54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3966A-82FC-4E54-A489-0DC5F18234B0}" type="datetimeFigureOut">
              <a:rPr lang="en-US" smtClean="0"/>
              <a:t>10/22/2022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D867A6-57AE-BD5A-6370-D361D8262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1A217-9ACA-7D89-BAB6-A4E762852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D2ED3-437F-4343-8762-D901C1B58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165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38CF9-A14B-7715-5CCA-68502945A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DBEC7-8791-6A14-B477-354EBC344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4285D-2318-E506-6CCA-7BD544E165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60EBF6-CC37-87D3-0F75-78B3BA632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3966A-82FC-4E54-A489-0DC5F18234B0}" type="datetimeFigureOut">
              <a:rPr lang="en-US" smtClean="0"/>
              <a:t>10/22/2022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7FDF90-8E89-08BA-7F00-C8EE5A39F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65E837-3D1D-35ED-CDDA-EBB5F8020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D2ED3-437F-4343-8762-D901C1B58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203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7A815-DD51-5E74-97F0-23438490B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5B52E5-08E4-A00D-6643-451701BDFA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FA5D08-DBE6-F590-F4E9-3DE5AC453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B66253-DCC3-3548-3CC4-9F825CD5C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3966A-82FC-4E54-A489-0DC5F18234B0}" type="datetimeFigureOut">
              <a:rPr lang="en-US" smtClean="0"/>
              <a:t>10/22/2022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CBF986-07D1-3574-3399-B0E226F62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1D1A47-6A9A-6F8E-02C8-4E39EF13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D2ED3-437F-4343-8762-D901C1B58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729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C732E7-1E4F-F0E8-DA4E-DCABD3482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D8BC3B-9012-1B55-027F-752DBC05D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9F210-A56C-2DD8-F4F9-8F73138320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73966A-82FC-4E54-A489-0DC5F18234B0}" type="datetimeFigureOut">
              <a:rPr lang="en-US" smtClean="0"/>
              <a:t>10/22/2022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A6715-D26D-F4E5-E375-8CB7F16EA9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0E1EB-D9AA-84BE-A66A-908EACB96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5D2ED3-437F-4343-8762-D901C1B58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274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0.png"/><Relationship Id="rId5" Type="http://schemas.openxmlformats.org/officeDocument/2006/relationships/image" Target="../media/image620.png"/><Relationship Id="rId4" Type="http://schemas.openxmlformats.org/officeDocument/2006/relationships/image" Target="../media/image5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0.png"/><Relationship Id="rId4" Type="http://schemas.openxmlformats.org/officeDocument/2006/relationships/image" Target="../media/image10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0.png"/><Relationship Id="rId7" Type="http://schemas.openxmlformats.org/officeDocument/2006/relationships/image" Target="../media/image19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0.png"/><Relationship Id="rId9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E97A1B-7A67-8F53-7EE1-AEBCDC9FBC25}"/>
              </a:ext>
            </a:extLst>
          </p:cNvPr>
          <p:cNvSpPr txBox="1"/>
          <p:nvPr/>
        </p:nvSpPr>
        <p:spPr>
          <a:xfrm>
            <a:off x="240146" y="565789"/>
            <a:ext cx="119518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Manifold Learning and Artificial Intelligence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64A525-0549-83A5-4648-2F915C9F6E1F}"/>
              </a:ext>
            </a:extLst>
          </p:cNvPr>
          <p:cNvSpPr txBox="1"/>
          <p:nvPr/>
        </p:nvSpPr>
        <p:spPr>
          <a:xfrm>
            <a:off x="-36945" y="1349660"/>
            <a:ext cx="115085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Lecture 2 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0745-3B1B-0A8B-3C74-1330F1040269}"/>
              </a:ext>
            </a:extLst>
          </p:cNvPr>
          <p:cNvSpPr txBox="1"/>
          <p:nvPr/>
        </p:nvSpPr>
        <p:spPr>
          <a:xfrm>
            <a:off x="555700" y="2910285"/>
            <a:ext cx="12228945" cy="142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Meeting ID: 933 1613 9423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Passcode: 416262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https://uwmadison.zoom.us/j/93316139423?pwd=Q0NVWFYvRFg5RmxCNkwxMmYrbW41dz09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520A1B-6EF7-F932-53E8-737EB364C100}"/>
              </a:ext>
            </a:extLst>
          </p:cNvPr>
          <p:cNvSpPr txBox="1"/>
          <p:nvPr/>
        </p:nvSpPr>
        <p:spPr>
          <a:xfrm>
            <a:off x="4451926" y="4450336"/>
            <a:ext cx="677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momiao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xiong@gmail.com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D3018-20C0-D873-BEC1-4865A97D3BF2}"/>
              </a:ext>
            </a:extLst>
          </p:cNvPr>
          <p:cNvSpPr txBox="1"/>
          <p:nvPr/>
        </p:nvSpPr>
        <p:spPr>
          <a:xfrm>
            <a:off x="4451926" y="4974155"/>
            <a:ext cx="5440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shihcheng.guo@gmail.com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DD06EF-E566-CC8C-7598-8CEF268501B9}"/>
              </a:ext>
            </a:extLst>
          </p:cNvPr>
          <p:cNvSpPr txBox="1"/>
          <p:nvPr/>
        </p:nvSpPr>
        <p:spPr>
          <a:xfrm>
            <a:off x="3597564" y="5522770"/>
            <a:ext cx="72713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Address: https://ai2healthcare.github.io/</a:t>
            </a:r>
          </a:p>
        </p:txBody>
      </p:sp>
    </p:spTree>
    <p:extLst>
      <p:ext uri="{BB962C8B-B14F-4D97-AF65-F5344CB8AC3E}">
        <p14:creationId xmlns:p14="http://schemas.microsoft.com/office/powerpoint/2010/main" val="1080269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251FBF-F26C-0DD2-5516-B2C048F717BA}"/>
              </a:ext>
            </a:extLst>
          </p:cNvPr>
          <p:cNvSpPr txBox="1"/>
          <p:nvPr/>
        </p:nvSpPr>
        <p:spPr>
          <a:xfrm>
            <a:off x="1903832" y="575848"/>
            <a:ext cx="87054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TopoGAN: unsupervised manifold alignment of single-cell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0B5926-D74E-F861-FB5B-1ED884D7D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90" y="1150143"/>
            <a:ext cx="10856250" cy="38420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A1BC5E-A64C-764D-2AFF-F0DD7629CAF3}"/>
              </a:ext>
            </a:extLst>
          </p:cNvPr>
          <p:cNvSpPr txBox="1"/>
          <p:nvPr/>
        </p:nvSpPr>
        <p:spPr>
          <a:xfrm>
            <a:off x="746538" y="5820486"/>
            <a:ext cx="296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Akash Singh, 2022. </a:t>
            </a: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F343AF-8FF7-1937-1651-F9EA50B6D413}"/>
              </a:ext>
            </a:extLst>
          </p:cNvPr>
          <p:cNvSpPr txBox="1"/>
          <p:nvPr/>
        </p:nvSpPr>
        <p:spPr>
          <a:xfrm>
            <a:off x="583690" y="2440057"/>
            <a:ext cx="2961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Single Cell RNA-seq data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EEF92AB-8EFD-A6B1-51CF-EDAC8F8A2DD1}"/>
              </a:ext>
            </a:extLst>
          </p:cNvPr>
          <p:cNvCxnSpPr/>
          <p:nvPr/>
        </p:nvCxnSpPr>
        <p:spPr>
          <a:xfrm flipH="1">
            <a:off x="1287117" y="2867439"/>
            <a:ext cx="273326" cy="20375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FB94703-B024-B52A-26E8-D88FFFD7F7E6}"/>
              </a:ext>
            </a:extLst>
          </p:cNvPr>
          <p:cNvSpPr txBox="1"/>
          <p:nvPr/>
        </p:nvSpPr>
        <p:spPr>
          <a:xfrm>
            <a:off x="583690" y="4834115"/>
            <a:ext cx="3160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Space Location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02DC02-678A-DA86-5922-85E356B96109}"/>
              </a:ext>
            </a:extLst>
          </p:cNvPr>
          <p:cNvSpPr txBox="1"/>
          <p:nvPr/>
        </p:nvSpPr>
        <p:spPr>
          <a:xfrm>
            <a:off x="3435928" y="5820487"/>
            <a:ext cx="68164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doi: https://doi.org/10.1101/2022.04.27.489829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B64137-A1E3-C8C1-381A-C71C43BC41BB}"/>
              </a:ext>
            </a:extLst>
          </p:cNvPr>
          <p:cNvSpPr txBox="1"/>
          <p:nvPr/>
        </p:nvSpPr>
        <p:spPr>
          <a:xfrm>
            <a:off x="1423780" y="0"/>
            <a:ext cx="94765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1.2.3.  Infer Genome-wide Spatial Expression</a:t>
            </a:r>
          </a:p>
        </p:txBody>
      </p:sp>
    </p:spTree>
    <p:extLst>
      <p:ext uri="{BB962C8B-B14F-4D97-AF65-F5344CB8AC3E}">
        <p14:creationId xmlns:p14="http://schemas.microsoft.com/office/powerpoint/2010/main" val="481181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629062" y="1255040"/>
            <a:ext cx="7996645" cy="4331732"/>
            <a:chOff x="1970874" y="706400"/>
            <a:chExt cx="7996645" cy="4331732"/>
          </a:xfrm>
        </p:grpSpPr>
        <p:grpSp>
          <p:nvGrpSpPr>
            <p:cNvPr id="4" name="Group 3"/>
            <p:cNvGrpSpPr/>
            <p:nvPr/>
          </p:nvGrpSpPr>
          <p:grpSpPr>
            <a:xfrm>
              <a:off x="1970874" y="706400"/>
              <a:ext cx="7600377" cy="4331732"/>
              <a:chOff x="2133600" y="723817"/>
              <a:chExt cx="7600377" cy="4331732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3581400" y="3467017"/>
                <a:ext cx="1371600" cy="7620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FF00FF"/>
                    </a:solidFill>
                  </a:rPr>
                  <a:t>Z</a:t>
                </a:r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3467099" y="4558285"/>
                <a:ext cx="19175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FF00FF"/>
                    </a:solidFill>
                  </a:rPr>
                  <a:t>Source </a:t>
                </a:r>
                <a:r>
                  <a:rPr lang="en-US" b="1" dirty="0" err="1">
                    <a:solidFill>
                      <a:srgbClr val="FF00FF"/>
                    </a:solidFill>
                  </a:rPr>
                  <a:t>Manfold</a:t>
                </a:r>
                <a:endParaRPr lang="en-US" b="1" dirty="0">
                  <a:solidFill>
                    <a:srgbClr val="FF00FF"/>
                  </a:solidFill>
                </a:endParaRPr>
              </a:p>
            </p:txBody>
          </p:sp>
          <p:cxnSp>
            <p:nvCxnSpPr>
              <p:cNvPr id="5" name="Straight Arrow Connector 4"/>
              <p:cNvCxnSpPr/>
              <p:nvPr/>
            </p:nvCxnSpPr>
            <p:spPr>
              <a:xfrm flipV="1">
                <a:off x="4233644" y="4229017"/>
                <a:ext cx="0" cy="457200"/>
              </a:xfrm>
              <a:prstGeom prst="straightConnector1">
                <a:avLst/>
              </a:prstGeom>
              <a:ln w="28575">
                <a:solidFill>
                  <a:srgbClr val="FF00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Rounded Rectangle 6"/>
              <p:cNvSpPr/>
              <p:nvPr/>
            </p:nvSpPr>
            <p:spPr>
              <a:xfrm>
                <a:off x="3581400" y="2171617"/>
                <a:ext cx="1371600" cy="914400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FF00FF"/>
                    </a:solidFill>
                  </a:rPr>
                  <a:t>G(Z)</a:t>
                </a:r>
              </a:p>
            </p:txBody>
          </p:sp>
          <p:cxnSp>
            <p:nvCxnSpPr>
              <p:cNvPr id="9" name="Straight Arrow Connector 8"/>
              <p:cNvCxnSpPr/>
              <p:nvPr/>
            </p:nvCxnSpPr>
            <p:spPr>
              <a:xfrm flipV="1">
                <a:off x="4267200" y="3086017"/>
                <a:ext cx="0" cy="381000"/>
              </a:xfrm>
              <a:prstGeom prst="straightConnector1">
                <a:avLst/>
              </a:prstGeom>
              <a:ln w="28575">
                <a:solidFill>
                  <a:srgbClr val="FF00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tangle 21"/>
              <p:cNvSpPr/>
              <p:nvPr/>
            </p:nvSpPr>
            <p:spPr>
              <a:xfrm>
                <a:off x="3581400" y="723817"/>
                <a:ext cx="1371600" cy="7620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FF00FF"/>
                    </a:solidFill>
                  </a:rPr>
                  <a:t>X’=G(Z)</a:t>
                </a:r>
              </a:p>
            </p:txBody>
          </p:sp>
          <p:cxnSp>
            <p:nvCxnSpPr>
              <p:cNvPr id="24" name="Straight Arrow Connector 23"/>
              <p:cNvCxnSpPr/>
              <p:nvPr/>
            </p:nvCxnSpPr>
            <p:spPr>
              <a:xfrm flipV="1">
                <a:off x="4267200" y="1485817"/>
                <a:ext cx="0" cy="685800"/>
              </a:xfrm>
              <a:prstGeom prst="straightConnector1">
                <a:avLst/>
              </a:prstGeom>
              <a:ln w="28575">
                <a:solidFill>
                  <a:srgbClr val="FF00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/>
              <p:cNvSpPr txBox="1"/>
              <p:nvPr/>
            </p:nvSpPr>
            <p:spPr>
              <a:xfrm>
                <a:off x="2133600" y="876217"/>
                <a:ext cx="1562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FF00FF"/>
                    </a:solidFill>
                  </a:rPr>
                  <a:t>Fake Sample</a:t>
                </a:r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6553200" y="3726901"/>
                <a:ext cx="1295400" cy="666750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6019800" y="1866817"/>
                <a:ext cx="2362200" cy="14097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668458" y="4686217"/>
                <a:ext cx="3065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C00000"/>
                    </a:solidFill>
                  </a:rPr>
                  <a:t>Real Data (Target Manifold)</a:t>
                </a:r>
              </a:p>
            </p:txBody>
          </p:sp>
          <p:cxnSp>
            <p:nvCxnSpPr>
              <p:cNvPr id="30" name="Straight Arrow Connector 29"/>
              <p:cNvCxnSpPr/>
              <p:nvPr/>
            </p:nvCxnSpPr>
            <p:spPr>
              <a:xfrm flipV="1">
                <a:off x="7305063" y="4393651"/>
                <a:ext cx="0" cy="292566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 flipV="1">
                <a:off x="7200900" y="3276517"/>
                <a:ext cx="0" cy="450384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4953000" y="1104817"/>
                <a:ext cx="2247900" cy="0"/>
              </a:xfrm>
              <a:prstGeom prst="line">
                <a:avLst/>
              </a:prstGeom>
              <a:ln w="28575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>
                <a:off x="7200900" y="1104817"/>
                <a:ext cx="0" cy="762000"/>
              </a:xfrm>
              <a:prstGeom prst="straightConnector1">
                <a:avLst/>
              </a:prstGeom>
              <a:ln w="28575">
                <a:solidFill>
                  <a:srgbClr val="FF00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>
                <a:off x="8382000" y="2571667"/>
                <a:ext cx="762000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/>
            <p:cNvSpPr txBox="1"/>
            <p:nvPr/>
          </p:nvSpPr>
          <p:spPr>
            <a:xfrm>
              <a:off x="9129319" y="2110002"/>
              <a:ext cx="838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Real </a:t>
              </a:r>
              <a:r>
                <a:rPr lang="en-US" b="1" dirty="0">
                  <a:solidFill>
                    <a:srgbClr val="FF0000"/>
                  </a:solidFill>
                </a:rPr>
                <a:t>or</a:t>
              </a:r>
            </a:p>
            <a:p>
              <a:r>
                <a:rPr lang="en-US" b="1" dirty="0">
                  <a:solidFill>
                    <a:srgbClr val="00B050"/>
                  </a:solidFill>
                </a:rPr>
                <a:t>Fake</a:t>
              </a:r>
            </a:p>
          </p:txBody>
        </p:sp>
      </p:grpSp>
      <p:sp>
        <p:nvSpPr>
          <p:cNvPr id="8" name="Rectangle 7"/>
          <p:cNvSpPr/>
          <p:nvPr/>
        </p:nvSpPr>
        <p:spPr>
          <a:xfrm>
            <a:off x="1629062" y="386209"/>
            <a:ext cx="989293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Generative Adversarial Networks (GANs) </a:t>
            </a:r>
            <a:br>
              <a:rPr lang="en-US" sz="4000" b="1" dirty="0">
                <a:solidFill>
                  <a:srgbClr val="FF0000"/>
                </a:solidFill>
              </a:rPr>
            </a:br>
            <a:endParaRPr lang="en-US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5799892" y="2902835"/>
            <a:ext cx="17929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Discriminator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25435" y="4639235"/>
            <a:ext cx="234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Flataned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24481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F8A2E021-7F27-7F0E-4D8D-71C62ADC9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15" y="209218"/>
            <a:ext cx="8525302" cy="560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EF93E6-408D-4889-F72F-5856C4379582}"/>
              </a:ext>
            </a:extLst>
          </p:cNvPr>
          <p:cNvSpPr txBox="1"/>
          <p:nvPr/>
        </p:nvSpPr>
        <p:spPr>
          <a:xfrm>
            <a:off x="532815" y="5910118"/>
            <a:ext cx="10172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Francesco </a:t>
            </a:r>
            <a:r>
              <a:rPr lang="en-US" b="1" dirty="0" err="1">
                <a:solidFill>
                  <a:srgbClr val="00B050"/>
                </a:solidFill>
              </a:rPr>
              <a:t>Casalegno</a:t>
            </a:r>
            <a:r>
              <a:rPr lang="en-US" b="1" dirty="0">
                <a:solidFill>
                  <a:srgbClr val="00B050"/>
                </a:solidFill>
              </a:rPr>
              <a:t>, 2021, Graph Convolutional Networks —Deep Learning on Graphs.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94A6F8-7E7A-31B6-FD7F-CBCD9DE4BADA}"/>
              </a:ext>
            </a:extLst>
          </p:cNvPr>
          <p:cNvSpPr txBox="1"/>
          <p:nvPr/>
        </p:nvSpPr>
        <p:spPr>
          <a:xfrm>
            <a:off x="532815" y="6279450"/>
            <a:ext cx="9621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https://towardsdatascience.com/graph-convolutional-networks-deep-99d7fee5706f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CFF937-B7BC-D52A-6E1E-4F95FFF724B8}"/>
              </a:ext>
            </a:extLst>
          </p:cNvPr>
          <p:cNvSpPr txBox="1"/>
          <p:nvPr/>
        </p:nvSpPr>
        <p:spPr>
          <a:xfrm>
            <a:off x="9236365" y="484909"/>
            <a:ext cx="34266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1.3. Graph Neural Networks (GNN)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82A52-46FC-9B96-63B5-B3A5722A4FA4}"/>
              </a:ext>
            </a:extLst>
          </p:cNvPr>
          <p:cNvSpPr txBox="1"/>
          <p:nvPr/>
        </p:nvSpPr>
        <p:spPr>
          <a:xfrm>
            <a:off x="9157855" y="1722582"/>
            <a:ext cx="2761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1.3.1. Application of GNN </a:t>
            </a:r>
          </a:p>
        </p:txBody>
      </p:sp>
    </p:spTree>
    <p:extLst>
      <p:ext uri="{BB962C8B-B14F-4D97-AF65-F5344CB8AC3E}">
        <p14:creationId xmlns:p14="http://schemas.microsoft.com/office/powerpoint/2010/main" val="1497821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51884C-FD75-A99E-C847-66C38B53D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502" y="2570018"/>
            <a:ext cx="7562850" cy="2438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E018BD-ED5A-ECBE-9410-2A576BD0A275}"/>
              </a:ext>
            </a:extLst>
          </p:cNvPr>
          <p:cNvSpPr txBox="1"/>
          <p:nvPr/>
        </p:nvSpPr>
        <p:spPr>
          <a:xfrm>
            <a:off x="2590799" y="819789"/>
            <a:ext cx="81926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1.3. Graph Neural Networks (GNN)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A50EEB-2A87-64FA-C2E0-0BAB87907092}"/>
              </a:ext>
            </a:extLst>
          </p:cNvPr>
          <p:cNvSpPr txBox="1"/>
          <p:nvPr/>
        </p:nvSpPr>
        <p:spPr>
          <a:xfrm>
            <a:off x="868218" y="1741055"/>
            <a:ext cx="6128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1.3.2. GNN as autoencoder</a:t>
            </a:r>
          </a:p>
        </p:txBody>
      </p:sp>
    </p:spTree>
    <p:extLst>
      <p:ext uri="{BB962C8B-B14F-4D97-AF65-F5344CB8AC3E}">
        <p14:creationId xmlns:p14="http://schemas.microsoft.com/office/powerpoint/2010/main" val="3884828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A22D25-1542-C5F6-715A-F5309101D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80" y="1353127"/>
            <a:ext cx="11272983" cy="40464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4E14A4-9205-DB73-B25A-360DD24F3359}"/>
              </a:ext>
            </a:extLst>
          </p:cNvPr>
          <p:cNvSpPr txBox="1"/>
          <p:nvPr/>
        </p:nvSpPr>
        <p:spPr>
          <a:xfrm>
            <a:off x="563417" y="5245768"/>
            <a:ext cx="116285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The input to the model is a graph neural network (GNN).  In the middle,   a differential equation is used to model  changing of the representation of the GNN over time.  </a:t>
            </a:r>
            <a:r>
              <a:rPr lang="en-US" sz="2000" dirty="0" err="1"/>
              <a:t>Finaly</a:t>
            </a:r>
            <a:r>
              <a:rPr lang="en-US" sz="2000" dirty="0"/>
              <a:t>, GNN is again used to decode the network.  The red lines represent the information transfer as defined by the ODE.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BCD8A0-A107-0AB9-60A0-1448074B03D8}"/>
              </a:ext>
            </a:extLst>
          </p:cNvPr>
          <p:cNvSpPr txBox="1"/>
          <p:nvPr/>
        </p:nvSpPr>
        <p:spPr>
          <a:xfrm>
            <a:off x="563417" y="6388181"/>
            <a:ext cx="22490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/>
              <a:t>Xhonneux</a:t>
            </a:r>
            <a:r>
              <a:rPr lang="en-US" sz="2000" dirty="0"/>
              <a:t> et al.  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55AA78-7E7D-10FC-C512-15480BF1DEAC}"/>
              </a:ext>
            </a:extLst>
          </p:cNvPr>
          <p:cNvSpPr txBox="1"/>
          <p:nvPr/>
        </p:nvSpPr>
        <p:spPr>
          <a:xfrm>
            <a:off x="5128491" y="6350124"/>
            <a:ext cx="61675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	</a:t>
            </a:r>
            <a:r>
              <a:rPr lang="en-US" sz="2000" dirty="0"/>
              <a:t>arXiv:1912.00967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CA253A-16BA-33C7-C661-D08CC1C7CB2D}"/>
              </a:ext>
            </a:extLst>
          </p:cNvPr>
          <p:cNvSpPr txBox="1"/>
          <p:nvPr/>
        </p:nvSpPr>
        <p:spPr>
          <a:xfrm>
            <a:off x="2220190" y="6388181"/>
            <a:ext cx="6292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Continuous Graph Neural Networks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283874-9F2E-8F89-5EED-41F892B26D68}"/>
              </a:ext>
            </a:extLst>
          </p:cNvPr>
          <p:cNvSpPr txBox="1"/>
          <p:nvPr/>
        </p:nvSpPr>
        <p:spPr>
          <a:xfrm>
            <a:off x="2514599" y="107766"/>
            <a:ext cx="72297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1.3. Graph Neural Networks (GNN)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2EB54E-7800-A79D-76EE-E871DFCB9771}"/>
              </a:ext>
            </a:extLst>
          </p:cNvPr>
          <p:cNvSpPr txBox="1"/>
          <p:nvPr/>
        </p:nvSpPr>
        <p:spPr>
          <a:xfrm>
            <a:off x="822037" y="771237"/>
            <a:ext cx="6234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1.3.3. Continuous GNN as Autoencoder</a:t>
            </a:r>
          </a:p>
        </p:txBody>
      </p:sp>
    </p:spTree>
    <p:extLst>
      <p:ext uri="{BB962C8B-B14F-4D97-AF65-F5344CB8AC3E}">
        <p14:creationId xmlns:p14="http://schemas.microsoft.com/office/powerpoint/2010/main" val="3878912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6C96A7-C489-A3CB-EBF1-DA948F1ED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098" y="1376217"/>
            <a:ext cx="7138555" cy="53270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AEADB7-ADA5-025D-3CDB-52EF1BEB2A12}"/>
              </a:ext>
            </a:extLst>
          </p:cNvPr>
          <p:cNvSpPr txBox="1"/>
          <p:nvPr/>
        </p:nvSpPr>
        <p:spPr>
          <a:xfrm>
            <a:off x="2392218" y="154709"/>
            <a:ext cx="82711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1.3. Graph Neural Networks (GNN)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550FAD-A43F-F74F-F0DD-6B5DB7923BD8}"/>
              </a:ext>
            </a:extLst>
          </p:cNvPr>
          <p:cNvSpPr txBox="1"/>
          <p:nvPr/>
        </p:nvSpPr>
        <p:spPr>
          <a:xfrm>
            <a:off x="757382" y="739484"/>
            <a:ext cx="8123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1.3.4. Illustration of protein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ligent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biding sites </a:t>
            </a:r>
          </a:p>
        </p:txBody>
      </p:sp>
    </p:spTree>
    <p:extLst>
      <p:ext uri="{BB962C8B-B14F-4D97-AF65-F5344CB8AC3E}">
        <p14:creationId xmlns:p14="http://schemas.microsoft.com/office/powerpoint/2010/main" val="370782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A08E05-DFE3-9B6B-C7ED-48DCE47F1DE6}"/>
              </a:ext>
            </a:extLst>
          </p:cNvPr>
          <p:cNvSpPr txBox="1"/>
          <p:nvPr/>
        </p:nvSpPr>
        <p:spPr>
          <a:xfrm>
            <a:off x="895927" y="734743"/>
            <a:ext cx="102246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1.3. 5.1.  Undirected Message Passing  Neural Networks</a:t>
            </a:r>
          </a:p>
        </p:txBody>
      </p:sp>
      <p:pic>
        <p:nvPicPr>
          <p:cNvPr id="3076" name="Picture 4" descr="molecule | Definition, Examples, Structures, &amp; Facts | Britannica">
            <a:extLst>
              <a:ext uri="{FF2B5EF4-FFF2-40B4-BE49-F238E27FC236}">
                <a16:creationId xmlns:a16="http://schemas.microsoft.com/office/drawing/2014/main" id="{C5F2249E-9A7F-907B-F2E7-E988886ED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02" y="1291670"/>
            <a:ext cx="3953457" cy="314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9F74CE6-C06D-7D14-E989-0450DA2862D9}"/>
              </a:ext>
            </a:extLst>
          </p:cNvPr>
          <p:cNvSpPr/>
          <p:nvPr/>
        </p:nvSpPr>
        <p:spPr>
          <a:xfrm>
            <a:off x="5646284" y="2366579"/>
            <a:ext cx="449716" cy="408948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18C10AD-3F46-F036-80E5-A2116C523CB2}"/>
              </a:ext>
            </a:extLst>
          </p:cNvPr>
          <p:cNvSpPr/>
          <p:nvPr/>
        </p:nvSpPr>
        <p:spPr>
          <a:xfrm>
            <a:off x="6483133" y="2366579"/>
            <a:ext cx="449716" cy="408948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C6B1E32-4D58-1443-4C9E-87643789D2AB}"/>
              </a:ext>
            </a:extLst>
          </p:cNvPr>
          <p:cNvSpPr/>
          <p:nvPr/>
        </p:nvSpPr>
        <p:spPr>
          <a:xfrm>
            <a:off x="6483133" y="3114725"/>
            <a:ext cx="449716" cy="408948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D69718B-5BF1-502A-6AF4-7223B82CC941}"/>
              </a:ext>
            </a:extLst>
          </p:cNvPr>
          <p:cNvSpPr/>
          <p:nvPr/>
        </p:nvSpPr>
        <p:spPr>
          <a:xfrm>
            <a:off x="7101969" y="3588327"/>
            <a:ext cx="449716" cy="457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37D1162-DDEF-B22B-2448-2DECDF1E16B1}"/>
              </a:ext>
            </a:extLst>
          </p:cNvPr>
          <p:cNvSpPr/>
          <p:nvPr/>
        </p:nvSpPr>
        <p:spPr>
          <a:xfrm>
            <a:off x="7747557" y="3029527"/>
            <a:ext cx="449716" cy="49414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30E9DBC-22E5-194A-9568-7F8D43108E49}"/>
              </a:ext>
            </a:extLst>
          </p:cNvPr>
          <p:cNvSpPr/>
          <p:nvPr/>
        </p:nvSpPr>
        <p:spPr>
          <a:xfrm>
            <a:off x="7696758" y="2426616"/>
            <a:ext cx="449716" cy="408948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4AA255D-6C78-790F-57C2-84934447971D}"/>
              </a:ext>
            </a:extLst>
          </p:cNvPr>
          <p:cNvSpPr/>
          <p:nvPr/>
        </p:nvSpPr>
        <p:spPr>
          <a:xfrm>
            <a:off x="8375630" y="1957631"/>
            <a:ext cx="449716" cy="408948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8826980-B676-5BDC-F58D-76E7043929EC}"/>
              </a:ext>
            </a:extLst>
          </p:cNvPr>
          <p:cNvSpPr/>
          <p:nvPr/>
        </p:nvSpPr>
        <p:spPr>
          <a:xfrm>
            <a:off x="8407957" y="1284179"/>
            <a:ext cx="449716" cy="408948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52AAB-CE6A-27F4-9804-4932A518BA40}"/>
              </a:ext>
            </a:extLst>
          </p:cNvPr>
          <p:cNvCxnSpPr>
            <a:stCxn id="5" idx="6"/>
            <a:endCxn id="7" idx="2"/>
          </p:cNvCxnSpPr>
          <p:nvPr/>
        </p:nvCxnSpPr>
        <p:spPr>
          <a:xfrm>
            <a:off x="6096000" y="2571053"/>
            <a:ext cx="38713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06DBE76-FCAA-717F-3310-5BA4E3670A04}"/>
              </a:ext>
            </a:extLst>
          </p:cNvPr>
          <p:cNvCxnSpPr>
            <a:stCxn id="7" idx="4"/>
            <a:endCxn id="8" idx="0"/>
          </p:cNvCxnSpPr>
          <p:nvPr/>
        </p:nvCxnSpPr>
        <p:spPr>
          <a:xfrm>
            <a:off x="6707991" y="2775527"/>
            <a:ext cx="0" cy="3391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39E92C-5F96-5602-A9B8-2807A139D4DF}"/>
              </a:ext>
            </a:extLst>
          </p:cNvPr>
          <p:cNvCxnSpPr>
            <a:cxnSpLocks/>
          </p:cNvCxnSpPr>
          <p:nvPr/>
        </p:nvCxnSpPr>
        <p:spPr>
          <a:xfrm>
            <a:off x="6791118" y="3441700"/>
            <a:ext cx="393978" cy="2932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2D724FD-953B-DEEA-11A4-24BAB8F8EFCB}"/>
              </a:ext>
            </a:extLst>
          </p:cNvPr>
          <p:cNvCxnSpPr>
            <a:stCxn id="9" idx="7"/>
            <a:endCxn id="10" idx="3"/>
          </p:cNvCxnSpPr>
          <p:nvPr/>
        </p:nvCxnSpPr>
        <p:spPr>
          <a:xfrm flipV="1">
            <a:off x="7485826" y="3451307"/>
            <a:ext cx="327590" cy="2039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AEE35B1-2680-9317-2C16-E59AFD32BB70}"/>
              </a:ext>
            </a:extLst>
          </p:cNvPr>
          <p:cNvCxnSpPr>
            <a:cxnSpLocks/>
          </p:cNvCxnSpPr>
          <p:nvPr/>
        </p:nvCxnSpPr>
        <p:spPr>
          <a:xfrm>
            <a:off x="7921616" y="2811972"/>
            <a:ext cx="0" cy="2663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FC8B4A9-5071-DC6D-3410-82FBEF85CA8C}"/>
              </a:ext>
            </a:extLst>
          </p:cNvPr>
          <p:cNvCxnSpPr>
            <a:cxnSpLocks/>
          </p:cNvCxnSpPr>
          <p:nvPr/>
        </p:nvCxnSpPr>
        <p:spPr>
          <a:xfrm flipV="1">
            <a:off x="8146474" y="2232653"/>
            <a:ext cx="295015" cy="324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9022D07-23EC-BC28-ABE7-D8FC95F2CB72}"/>
              </a:ext>
            </a:extLst>
          </p:cNvPr>
          <p:cNvCxnSpPr>
            <a:cxnSpLocks/>
          </p:cNvCxnSpPr>
          <p:nvPr/>
        </p:nvCxnSpPr>
        <p:spPr>
          <a:xfrm>
            <a:off x="8632815" y="1564301"/>
            <a:ext cx="0" cy="3933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910772C1-A4DD-0D03-4689-994E3778B061}"/>
              </a:ext>
            </a:extLst>
          </p:cNvPr>
          <p:cNvSpPr/>
          <p:nvPr/>
        </p:nvSpPr>
        <p:spPr>
          <a:xfrm>
            <a:off x="8456458" y="3056839"/>
            <a:ext cx="449716" cy="49414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rgbClr val="FF0000"/>
                </a:solidFill>
              </a:rPr>
              <a:t>i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902D716-83FC-47C9-7C02-E69F6FAFDF0D}"/>
              </a:ext>
            </a:extLst>
          </p:cNvPr>
          <p:cNvSpPr/>
          <p:nvPr/>
        </p:nvSpPr>
        <p:spPr>
          <a:xfrm>
            <a:off x="8456458" y="3851563"/>
            <a:ext cx="449716" cy="49414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3A539E8-53F9-7895-7A8C-3834B1635D6E}"/>
              </a:ext>
            </a:extLst>
          </p:cNvPr>
          <p:cNvSpPr/>
          <p:nvPr/>
        </p:nvSpPr>
        <p:spPr>
          <a:xfrm>
            <a:off x="9236838" y="2801462"/>
            <a:ext cx="449716" cy="49414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CB1173B-0B4A-E3D4-CB97-AABE84943568}"/>
              </a:ext>
            </a:extLst>
          </p:cNvPr>
          <p:cNvSpPr/>
          <p:nvPr/>
        </p:nvSpPr>
        <p:spPr>
          <a:xfrm>
            <a:off x="9240497" y="2076907"/>
            <a:ext cx="449716" cy="49414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C1FFAB4-9536-7509-C609-5BAA605745C6}"/>
              </a:ext>
            </a:extLst>
          </p:cNvPr>
          <p:cNvSpPr/>
          <p:nvPr/>
        </p:nvSpPr>
        <p:spPr>
          <a:xfrm>
            <a:off x="10194597" y="2056928"/>
            <a:ext cx="449716" cy="49414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7C77F52-6A48-4C4D-6EFB-8706372F9678}"/>
              </a:ext>
            </a:extLst>
          </p:cNvPr>
          <p:cNvSpPr/>
          <p:nvPr/>
        </p:nvSpPr>
        <p:spPr>
          <a:xfrm>
            <a:off x="10194597" y="2809766"/>
            <a:ext cx="449716" cy="49414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CF1E068-67FF-93FE-2C05-3550D405693B}"/>
              </a:ext>
            </a:extLst>
          </p:cNvPr>
          <p:cNvCxnSpPr>
            <a:endCxn id="35" idx="2"/>
          </p:cNvCxnSpPr>
          <p:nvPr/>
        </p:nvCxnSpPr>
        <p:spPr>
          <a:xfrm>
            <a:off x="8095674" y="3276600"/>
            <a:ext cx="360784" cy="273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C781F03-9E3D-E417-329E-D375CBD17944}"/>
              </a:ext>
            </a:extLst>
          </p:cNvPr>
          <p:cNvCxnSpPr>
            <a:stCxn id="35" idx="4"/>
            <a:endCxn id="36" idx="0"/>
          </p:cNvCxnSpPr>
          <p:nvPr/>
        </p:nvCxnSpPr>
        <p:spPr>
          <a:xfrm>
            <a:off x="8681316" y="3550985"/>
            <a:ext cx="0" cy="30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B8C6E1-E1B0-E753-54F4-8FDA31171261}"/>
              </a:ext>
            </a:extLst>
          </p:cNvPr>
          <p:cNvCxnSpPr>
            <a:stCxn id="35" idx="6"/>
            <a:endCxn id="37" idx="3"/>
          </p:cNvCxnSpPr>
          <p:nvPr/>
        </p:nvCxnSpPr>
        <p:spPr>
          <a:xfrm flipV="1">
            <a:off x="8906174" y="3223242"/>
            <a:ext cx="396523" cy="806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D092F59-6AD6-AB98-ACC7-94E302899AED}"/>
              </a:ext>
            </a:extLst>
          </p:cNvPr>
          <p:cNvCxnSpPr>
            <a:stCxn id="12" idx="6"/>
            <a:endCxn id="38" idx="2"/>
          </p:cNvCxnSpPr>
          <p:nvPr/>
        </p:nvCxnSpPr>
        <p:spPr>
          <a:xfrm>
            <a:off x="8825346" y="2162105"/>
            <a:ext cx="415151" cy="1618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4DC4564-D937-F211-9E34-9459117625A5}"/>
              </a:ext>
            </a:extLst>
          </p:cNvPr>
          <p:cNvCxnSpPr>
            <a:stCxn id="38" idx="4"/>
            <a:endCxn id="37" idx="0"/>
          </p:cNvCxnSpPr>
          <p:nvPr/>
        </p:nvCxnSpPr>
        <p:spPr>
          <a:xfrm flipH="1">
            <a:off x="9461696" y="2571053"/>
            <a:ext cx="3659" cy="2304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3415DDC-12B6-6467-84DF-9F47FEAC3846}"/>
              </a:ext>
            </a:extLst>
          </p:cNvPr>
          <p:cNvCxnSpPr>
            <a:stCxn id="37" idx="6"/>
            <a:endCxn id="40" idx="2"/>
          </p:cNvCxnSpPr>
          <p:nvPr/>
        </p:nvCxnSpPr>
        <p:spPr>
          <a:xfrm>
            <a:off x="9686554" y="3048535"/>
            <a:ext cx="508043" cy="83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C3DC683-2FE1-0CCA-FE38-1B5CE093D7BB}"/>
              </a:ext>
            </a:extLst>
          </p:cNvPr>
          <p:cNvCxnSpPr>
            <a:cxnSpLocks/>
            <a:stCxn id="38" idx="6"/>
            <a:endCxn id="39" idx="2"/>
          </p:cNvCxnSpPr>
          <p:nvPr/>
        </p:nvCxnSpPr>
        <p:spPr>
          <a:xfrm flipV="1">
            <a:off x="9690213" y="2304001"/>
            <a:ext cx="504384" cy="199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2341C22-0C0A-FA51-1ABA-9DFEF23EDE07}"/>
              </a:ext>
            </a:extLst>
          </p:cNvPr>
          <p:cNvCxnSpPr>
            <a:stCxn id="39" idx="4"/>
            <a:endCxn id="40" idx="0"/>
          </p:cNvCxnSpPr>
          <p:nvPr/>
        </p:nvCxnSpPr>
        <p:spPr>
          <a:xfrm>
            <a:off x="10419455" y="2551074"/>
            <a:ext cx="0" cy="2586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4DEA389-3F2F-87CE-6D56-95C0B62AF8E0}"/>
                  </a:ext>
                </a:extLst>
              </p:cNvPr>
              <p:cNvSpPr txBox="1"/>
              <p:nvPr/>
            </p:nvSpPr>
            <p:spPr>
              <a:xfrm>
                <a:off x="560011" y="4870085"/>
                <a:ext cx="9913644" cy="645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𝒋𝒊</m:t>
                        </m:r>
                      </m:sub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𝑴𝑺𝑮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𝒍</m:t>
                                </m:r>
                              </m:e>
                            </m:d>
                          </m:sup>
                        </m:sSubSup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𝒍</m:t>
                                </m:r>
                              </m:e>
                            </m:d>
                          </m:sup>
                        </m:sSub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𝒋𝒊</m:t>
                            </m:r>
                          </m:sub>
                        </m:sSub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     </m:t>
                    </m:r>
                    <m:sSubSup>
                      <m:sSub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𝑼𝒑𝒅𝒂𝒕𝒆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(</m:t>
                    </m:r>
                    <m:sSubSup>
                      <m:sSub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d>
                      </m:sup>
                    </m:sSub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𝑨𝑮𝑮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𝒋𝒊</m:t>
                        </m:r>
                      </m:sub>
                      <m:sup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d>
                      </m:sup>
                    </m:sSub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/>
                  <a:t> </a:t>
                </a: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4DEA389-3F2F-87CE-6D56-95C0B62AF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11" y="4870085"/>
                <a:ext cx="9913644" cy="6450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2" name="TextBox 3071">
                <a:extLst>
                  <a:ext uri="{FF2B5EF4-FFF2-40B4-BE49-F238E27FC236}">
                    <a16:creationId xmlns:a16="http://schemas.microsoft.com/office/drawing/2014/main" id="{9FAD6707-1DE2-3D38-8178-0866121E89EE}"/>
                  </a:ext>
                </a:extLst>
              </p:cNvPr>
              <p:cNvSpPr txBox="1"/>
              <p:nvPr/>
            </p:nvSpPr>
            <p:spPr>
              <a:xfrm>
                <a:off x="8825346" y="3403832"/>
                <a:ext cx="1510018" cy="823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72" name="TextBox 3071">
                <a:extLst>
                  <a:ext uri="{FF2B5EF4-FFF2-40B4-BE49-F238E27FC236}">
                    <a16:creationId xmlns:a16="http://schemas.microsoft.com/office/drawing/2014/main" id="{9FAD6707-1DE2-3D38-8178-0866121E8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5346" y="3403832"/>
                <a:ext cx="1510018" cy="823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3" name="TextBox 3072">
                <a:extLst>
                  <a:ext uri="{FF2B5EF4-FFF2-40B4-BE49-F238E27FC236}">
                    <a16:creationId xmlns:a16="http://schemas.microsoft.com/office/drawing/2014/main" id="{182C7348-9979-1E96-9BAC-12E9E55D0293}"/>
                  </a:ext>
                </a:extLst>
              </p:cNvPr>
              <p:cNvSpPr txBox="1"/>
              <p:nvPr/>
            </p:nvSpPr>
            <p:spPr>
              <a:xfrm>
                <a:off x="-417051" y="5600280"/>
                <a:ext cx="9756396" cy="745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𝑨𝑮𝑮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𝒍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𝒍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𝒋𝒊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,…,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𝑳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073" name="TextBox 3072">
                <a:extLst>
                  <a:ext uri="{FF2B5EF4-FFF2-40B4-BE49-F238E27FC236}">
                    <a16:creationId xmlns:a16="http://schemas.microsoft.com/office/drawing/2014/main" id="{182C7348-9979-1E96-9BAC-12E9E55D0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7051" y="5600280"/>
                <a:ext cx="9756396" cy="7454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4" name="TextBox 3073">
            <a:extLst>
              <a:ext uri="{FF2B5EF4-FFF2-40B4-BE49-F238E27FC236}">
                <a16:creationId xmlns:a16="http://schemas.microsoft.com/office/drawing/2014/main" id="{7167496E-6FE7-3D16-732A-22E987806915}"/>
              </a:ext>
            </a:extLst>
          </p:cNvPr>
          <p:cNvSpPr txBox="1"/>
          <p:nvPr/>
        </p:nvSpPr>
        <p:spPr>
          <a:xfrm>
            <a:off x="1182847" y="6388217"/>
            <a:ext cx="1640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Update</a:t>
            </a:r>
          </a:p>
        </p:txBody>
      </p:sp>
      <p:cxnSp>
        <p:nvCxnSpPr>
          <p:cNvPr id="3077" name="Straight Arrow Connector 3076">
            <a:extLst>
              <a:ext uri="{FF2B5EF4-FFF2-40B4-BE49-F238E27FC236}">
                <a16:creationId xmlns:a16="http://schemas.microsoft.com/office/drawing/2014/main" id="{F65CC879-A865-CC71-ABE4-52A7B8DD271C}"/>
              </a:ext>
            </a:extLst>
          </p:cNvPr>
          <p:cNvCxnSpPr>
            <a:stCxn id="3074" idx="0"/>
          </p:cNvCxnSpPr>
          <p:nvPr/>
        </p:nvCxnSpPr>
        <p:spPr>
          <a:xfrm flipH="1" flipV="1">
            <a:off x="1950440" y="6039509"/>
            <a:ext cx="52431" cy="34870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8" name="TextBox 3077">
            <a:extLst>
              <a:ext uri="{FF2B5EF4-FFF2-40B4-BE49-F238E27FC236}">
                <a16:creationId xmlns:a16="http://schemas.microsoft.com/office/drawing/2014/main" id="{9F610358-3390-9985-03C2-17C044801F31}"/>
              </a:ext>
            </a:extLst>
          </p:cNvPr>
          <p:cNvSpPr txBox="1"/>
          <p:nvPr/>
        </p:nvSpPr>
        <p:spPr>
          <a:xfrm>
            <a:off x="3330541" y="6372568"/>
            <a:ext cx="2576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Message Passing</a:t>
            </a:r>
          </a:p>
        </p:txBody>
      </p:sp>
      <p:cxnSp>
        <p:nvCxnSpPr>
          <p:cNvPr id="3080" name="Straight Arrow Connector 3079">
            <a:extLst>
              <a:ext uri="{FF2B5EF4-FFF2-40B4-BE49-F238E27FC236}">
                <a16:creationId xmlns:a16="http://schemas.microsoft.com/office/drawing/2014/main" id="{BF6E3F3C-DD56-A04A-3260-1A683F5E90DD}"/>
              </a:ext>
            </a:extLst>
          </p:cNvPr>
          <p:cNvCxnSpPr/>
          <p:nvPr/>
        </p:nvCxnSpPr>
        <p:spPr>
          <a:xfrm flipH="1" flipV="1">
            <a:off x="4597167" y="6098796"/>
            <a:ext cx="348143" cy="38589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81" name="TextBox 3080">
                <a:extLst>
                  <a:ext uri="{FF2B5EF4-FFF2-40B4-BE49-F238E27FC236}">
                    <a16:creationId xmlns:a16="http://schemas.microsoft.com/office/drawing/2014/main" id="{1D3EFFC6-F3DB-8D6A-46AD-4017EB825F26}"/>
                  </a:ext>
                </a:extLst>
              </p:cNvPr>
              <p:cNvSpPr txBox="1"/>
              <p:nvPr/>
            </p:nvSpPr>
            <p:spPr>
              <a:xfrm>
                <a:off x="6414295" y="6223952"/>
                <a:ext cx="3870540" cy="556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𝑹𝒆𝒂𝒅𝒐𝒖𝒕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</m:d>
                        </m:sup>
                      </m:sSub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081" name="TextBox 3080">
                <a:extLst>
                  <a:ext uri="{FF2B5EF4-FFF2-40B4-BE49-F238E27FC236}">
                    <a16:creationId xmlns:a16="http://schemas.microsoft.com/office/drawing/2014/main" id="{1D3EFFC6-F3DB-8D6A-46AD-4017EB825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295" y="6223952"/>
                <a:ext cx="3870540" cy="5561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028FD2B-7ED7-D0B8-442B-CD7FE45357F7}"/>
              </a:ext>
            </a:extLst>
          </p:cNvPr>
          <p:cNvSpPr txBox="1"/>
          <p:nvPr/>
        </p:nvSpPr>
        <p:spPr>
          <a:xfrm>
            <a:off x="2591578" y="99070"/>
            <a:ext cx="76454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1.3. Graph Neural Networks (GNN)</a:t>
            </a:r>
          </a:p>
        </p:txBody>
      </p:sp>
    </p:spTree>
    <p:extLst>
      <p:ext uri="{BB962C8B-B14F-4D97-AF65-F5344CB8AC3E}">
        <p14:creationId xmlns:p14="http://schemas.microsoft.com/office/powerpoint/2010/main" val="4287885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essage Passing Neural Networks | SpringerLink">
            <a:extLst>
              <a:ext uri="{FF2B5EF4-FFF2-40B4-BE49-F238E27FC236}">
                <a16:creationId xmlns:a16="http://schemas.microsoft.com/office/drawing/2014/main" id="{FEE59042-B9CD-F940-8612-0484A80E2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70" y="1103243"/>
            <a:ext cx="8914833" cy="525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5C1254-9C4B-A30F-42C3-B19DA3A7D770}"/>
              </a:ext>
            </a:extLst>
          </p:cNvPr>
          <p:cNvSpPr txBox="1"/>
          <p:nvPr/>
        </p:nvSpPr>
        <p:spPr>
          <a:xfrm>
            <a:off x="4514929" y="223631"/>
            <a:ext cx="5441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1.3.5.2. Illustration</a:t>
            </a:r>
          </a:p>
        </p:txBody>
      </p:sp>
    </p:spTree>
    <p:extLst>
      <p:ext uri="{BB962C8B-B14F-4D97-AF65-F5344CB8AC3E}">
        <p14:creationId xmlns:p14="http://schemas.microsoft.com/office/powerpoint/2010/main" val="2711212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F0982E-B9B6-D376-5869-AEE0DDBB6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91" y="1308978"/>
            <a:ext cx="11490036" cy="47447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C65AAD-30D4-4ABA-54E6-466C1E149868}"/>
              </a:ext>
            </a:extLst>
          </p:cNvPr>
          <p:cNvSpPr txBox="1"/>
          <p:nvPr/>
        </p:nvSpPr>
        <p:spPr>
          <a:xfrm>
            <a:off x="420255" y="6160655"/>
            <a:ext cx="109266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Demush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R. 2021. Gentle introduction to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graphifcal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neural networks and graph convolutional networks.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12A62A-8119-1259-81AE-C761C76A594F}"/>
              </a:ext>
            </a:extLst>
          </p:cNvPr>
          <p:cNvSpPr txBox="1"/>
          <p:nvPr/>
        </p:nvSpPr>
        <p:spPr>
          <a:xfrm>
            <a:off x="3022599" y="140915"/>
            <a:ext cx="71350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1.3. Graph Neural Networks (GNN)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EBFA43-9B06-D9B6-13A3-967357BE3AD0}"/>
              </a:ext>
            </a:extLst>
          </p:cNvPr>
          <p:cNvSpPr txBox="1"/>
          <p:nvPr/>
        </p:nvSpPr>
        <p:spPr>
          <a:xfrm>
            <a:off x="378692" y="722405"/>
            <a:ext cx="61675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1.3.6. Graph convolutional network (GCN)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798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987869-B1D0-10CE-D6C6-85F9C38E2A10}"/>
              </a:ext>
            </a:extLst>
          </p:cNvPr>
          <p:cNvSpPr txBox="1"/>
          <p:nvPr/>
        </p:nvSpPr>
        <p:spPr>
          <a:xfrm>
            <a:off x="1241947" y="655079"/>
            <a:ext cx="90621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u="none" strike="noStrike" baseline="0" dirty="0">
                <a:latin typeface="LinBiolinumTI"/>
              </a:rPr>
              <a:t>1.3.7. Graph convolutional network (GCN)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855093-8FA2-55B7-57C8-181CFC5F1BBE}"/>
              </a:ext>
            </a:extLst>
          </p:cNvPr>
          <p:cNvSpPr txBox="1"/>
          <p:nvPr/>
        </p:nvSpPr>
        <p:spPr>
          <a:xfrm>
            <a:off x="1241947" y="1136645"/>
            <a:ext cx="7260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For each layer, we have the following update rules: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9139EA-581A-DBB9-D982-78DF370C4F6F}"/>
                  </a:ext>
                </a:extLst>
              </p:cNvPr>
              <p:cNvSpPr txBox="1"/>
              <p:nvPr/>
            </p:nvSpPr>
            <p:spPr>
              <a:xfrm>
                <a:off x="1123665" y="1653673"/>
                <a:ext cx="11618793" cy="713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𝑴𝑺𝑮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bSup>
                      <m:sSub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𝑨𝑮𝑮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sub>
                      <m:sup/>
                      <m:e>
                        <m:f>
                          <m:f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𝑴𝑺𝑮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   </m:t>
                        </m:r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𝑼𝒑𝒅𝒂𝒕𝒆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𝒍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den>
                        </m:f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𝒍</m:t>
                                </m:r>
                              </m:e>
                            </m:d>
                          </m:sup>
                        </m:sSup>
                        <m:sSubSup>
                          <m:sSub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𝒍</m:t>
                                </m:r>
                              </m:e>
                            </m:d>
                          </m:sup>
                        </m:sSubSup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𝑨𝑮𝑮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400" b="1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9139EA-581A-DBB9-D982-78DF370C4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665" y="1653673"/>
                <a:ext cx="11618793" cy="7132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056C15-DC22-5AB9-C43A-9B3A9444F6D5}"/>
                  </a:ext>
                </a:extLst>
              </p:cNvPr>
              <p:cNvSpPr txBox="1"/>
              <p:nvPr/>
            </p:nvSpPr>
            <p:spPr>
              <a:xfrm>
                <a:off x="1150959" y="2617615"/>
                <a:ext cx="10213074" cy="608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b="1" dirty="0"/>
                  <a:t> is the number of edges connected to the node </a:t>
                </a:r>
                <a:r>
                  <a:rPr lang="en-US" sz="2400" b="1" dirty="0" err="1"/>
                  <a:t>i</a:t>
                </a:r>
                <a:r>
                  <a:rPr lang="en-US" sz="2400" b="1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056C15-DC22-5AB9-C43A-9B3A9444F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959" y="2617615"/>
                <a:ext cx="10213074" cy="608308"/>
              </a:xfrm>
              <a:prstGeom prst="rect">
                <a:avLst/>
              </a:prstGeom>
              <a:blipFill>
                <a:blip r:embed="rId3"/>
                <a:stretch>
                  <a:fillRect b="-1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1BC4985-8446-95F6-0E40-613364BA4388}"/>
              </a:ext>
            </a:extLst>
          </p:cNvPr>
          <p:cNvSpPr txBox="1"/>
          <p:nvPr/>
        </p:nvSpPr>
        <p:spPr>
          <a:xfrm>
            <a:off x="1241947" y="3394578"/>
            <a:ext cx="3589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Matrix Form: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730550-8405-DA3F-DEB6-00F61BA0B6EA}"/>
                  </a:ext>
                </a:extLst>
              </p:cNvPr>
              <p:cNvSpPr txBox="1"/>
              <p:nvPr/>
            </p:nvSpPr>
            <p:spPr>
              <a:xfrm>
                <a:off x="1173708" y="3944622"/>
                <a:ext cx="5272585" cy="610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  <m:acc>
                      <m:accPr>
                        <m:chr m:val="̃"/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</m:acc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𝒍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𝒍</m:t>
                            </m:r>
                          </m:e>
                        </m:d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730550-8405-DA3F-DEB6-00F61BA0B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708" y="3944622"/>
                <a:ext cx="5272585" cy="6105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7B79B6-A818-EC45-26C1-450673B8E18E}"/>
                  </a:ext>
                </a:extLst>
              </p:cNvPr>
              <p:cNvSpPr txBox="1"/>
              <p:nvPr/>
            </p:nvSpPr>
            <p:spPr>
              <a:xfrm>
                <a:off x="509515" y="4677708"/>
                <a:ext cx="11186615" cy="526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sup>
                    </m:sSup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2400" b="1" dirty="0"/>
                  <a:t> is an </a:t>
                </a:r>
                <a:r>
                  <a:rPr lang="en-US" sz="2400" b="1" dirty="0" err="1"/>
                  <a:t>adjancy</a:t>
                </a:r>
                <a:r>
                  <a:rPr lang="en-US" sz="2400" b="1" dirty="0"/>
                  <a:t> matrix.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𝒊𝒊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𝒊𝒋</m:t>
                            </m:r>
                          </m:sub>
                        </m:sSub>
                      </m:e>
                    </m:nary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7B79B6-A818-EC45-26C1-450673B8E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15" y="4677708"/>
                <a:ext cx="11186615" cy="526619"/>
              </a:xfrm>
              <a:prstGeom prst="rect">
                <a:avLst/>
              </a:prstGeom>
              <a:blipFill>
                <a:blip r:embed="rId5"/>
                <a:stretch>
                  <a:fillRect t="-4598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2813701-6112-113E-7DAD-184878FC74B5}"/>
              </a:ext>
            </a:extLst>
          </p:cNvPr>
          <p:cNvSpPr txBox="1"/>
          <p:nvPr/>
        </p:nvSpPr>
        <p:spPr>
          <a:xfrm>
            <a:off x="1150959" y="5205615"/>
            <a:ext cx="8011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B050"/>
                </a:solidFill>
              </a:rPr>
              <a:t>Kipf</a:t>
            </a:r>
            <a:r>
              <a:rPr lang="en-US" sz="2400" b="1" dirty="0">
                <a:solidFill>
                  <a:srgbClr val="00B050"/>
                </a:solidFill>
              </a:rPr>
              <a:t> and Welling (2017).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6A173D-2019-A79D-16E7-0273AB53F6E9}"/>
              </a:ext>
            </a:extLst>
          </p:cNvPr>
          <p:cNvSpPr txBox="1"/>
          <p:nvPr/>
        </p:nvSpPr>
        <p:spPr>
          <a:xfrm>
            <a:off x="1078172" y="5721355"/>
            <a:ext cx="105724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SEMI-SUPERVISED CLASSIFICATION WITH GRAPH CONVOLUTIONAL NETWORKS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859565-2FA5-D5A9-0C8A-1C8F0EAD9E99}"/>
              </a:ext>
            </a:extLst>
          </p:cNvPr>
          <p:cNvSpPr txBox="1"/>
          <p:nvPr/>
        </p:nvSpPr>
        <p:spPr>
          <a:xfrm>
            <a:off x="202443" y="623838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	</a:t>
            </a:r>
            <a:r>
              <a:rPr lang="en-US" sz="2400" b="1" dirty="0">
                <a:solidFill>
                  <a:srgbClr val="00B050"/>
                </a:solidFill>
              </a:rPr>
              <a:t>arXiv:1609.02907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3404D5-0C12-A5A7-5E3F-2846FDE6419D}"/>
              </a:ext>
            </a:extLst>
          </p:cNvPr>
          <p:cNvSpPr txBox="1"/>
          <p:nvPr/>
        </p:nvSpPr>
        <p:spPr>
          <a:xfrm>
            <a:off x="2897304" y="134116"/>
            <a:ext cx="7973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1.3. Graph Neural Networks (GNN)</a:t>
            </a:r>
          </a:p>
        </p:txBody>
      </p:sp>
    </p:spTree>
    <p:extLst>
      <p:ext uri="{BB962C8B-B14F-4D97-AF65-F5344CB8AC3E}">
        <p14:creationId xmlns:p14="http://schemas.microsoft.com/office/powerpoint/2010/main" val="1451785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EBEF72-A7B9-1A3D-66B2-E8CF48F6C364}"/>
              </a:ext>
            </a:extLst>
          </p:cNvPr>
          <p:cNvSpPr txBox="1"/>
          <p:nvPr/>
        </p:nvSpPr>
        <p:spPr>
          <a:xfrm>
            <a:off x="99291" y="1260765"/>
            <a:ext cx="12792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			</a:t>
            </a:r>
            <a:endParaRPr lang="en-US" sz="4000" b="1" dirty="0"/>
          </a:p>
          <a:p>
            <a:pPr algn="ctr"/>
            <a:r>
              <a:rPr lang="en-US" sz="3600" b="1" dirty="0">
                <a:solidFill>
                  <a:srgbClr val="FF0000"/>
                </a:solidFill>
              </a:rPr>
              <a:t>Genomic, Molecular, Protein and Biomedical Application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9EFE2A-C427-5B2D-F25E-9CE5FF86CC8E}"/>
              </a:ext>
            </a:extLst>
          </p:cNvPr>
          <p:cNvSpPr txBox="1"/>
          <p:nvPr/>
        </p:nvSpPr>
        <p:spPr>
          <a:xfrm>
            <a:off x="3650674" y="295563"/>
            <a:ext cx="53524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Introduction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2183D9-B398-74B1-1580-9EF5AAD74513}"/>
              </a:ext>
            </a:extLst>
          </p:cNvPr>
          <p:cNvSpPr txBox="1"/>
          <p:nvPr/>
        </p:nvSpPr>
        <p:spPr>
          <a:xfrm>
            <a:off x="914401" y="2903436"/>
            <a:ext cx="9042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B050"/>
                </a:solidFill>
              </a:rPr>
              <a:t>News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B7438F-13A2-8F91-058C-249996B16A6D}"/>
              </a:ext>
            </a:extLst>
          </p:cNvPr>
          <p:cNvSpPr txBox="1"/>
          <p:nvPr/>
        </p:nvSpPr>
        <p:spPr>
          <a:xfrm>
            <a:off x="1198419" y="3451439"/>
            <a:ext cx="1025698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NIPS 2022, Number of Papers in Manifold Learning: 97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		 Number of papers in Diffusion Models :  59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		 Number of Papers in Graphic Analysis   : 384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		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66A623-ED9D-C705-7CF8-31048B1F6921}"/>
              </a:ext>
            </a:extLst>
          </p:cNvPr>
          <p:cNvSpPr txBox="1"/>
          <p:nvPr/>
        </p:nvSpPr>
        <p:spPr>
          <a:xfrm>
            <a:off x="1087583" y="5050428"/>
            <a:ext cx="103678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ICML 2022, Number of Papers in Manifold Learning: 81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                     Number of Papers in Diffusion Models:   60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		 Number of Papers in Graphic  Analysis:   269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5957B9-AFB4-A419-6305-F5C9FC6F940B}"/>
              </a:ext>
            </a:extLst>
          </p:cNvPr>
          <p:cNvSpPr txBox="1"/>
          <p:nvPr/>
        </p:nvSpPr>
        <p:spPr>
          <a:xfrm>
            <a:off x="99291" y="2260445"/>
            <a:ext cx="12220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Diffusion Models, Stochastic Differential Equation, Heat Diffusion Equation, Generating Content, Protein Design, Drug Repurposing, Molecular Graph Generation, Antibody Design, Manifold Alignment, Survival Analysis</a:t>
            </a:r>
          </a:p>
        </p:txBody>
      </p:sp>
    </p:spTree>
    <p:extLst>
      <p:ext uri="{BB962C8B-B14F-4D97-AF65-F5344CB8AC3E}">
        <p14:creationId xmlns:p14="http://schemas.microsoft.com/office/powerpoint/2010/main" val="1011806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E5E061-F6DB-936D-72CE-D21B08C4E908}"/>
              </a:ext>
            </a:extLst>
          </p:cNvPr>
          <p:cNvSpPr/>
          <p:nvPr/>
        </p:nvSpPr>
        <p:spPr>
          <a:xfrm>
            <a:off x="360217" y="2960255"/>
            <a:ext cx="2895600" cy="102985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Diffusion Models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583C25-A5E7-3E42-4FBE-DE13D8BB3FB9}"/>
              </a:ext>
            </a:extLst>
          </p:cNvPr>
          <p:cNvSpPr/>
          <p:nvPr/>
        </p:nvSpPr>
        <p:spPr>
          <a:xfrm>
            <a:off x="3646055" y="1574802"/>
            <a:ext cx="4110182" cy="108989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Heat Diffusion Equation 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9FFCD93-FF5F-EDA8-91E3-89C0DE0F7B26}"/>
              </a:ext>
            </a:extLst>
          </p:cNvPr>
          <p:cNvSpPr/>
          <p:nvPr/>
        </p:nvSpPr>
        <p:spPr>
          <a:xfrm>
            <a:off x="8146474" y="1163782"/>
            <a:ext cx="3736109" cy="1985818"/>
          </a:xfrm>
          <a:prstGeom prst="roundRect">
            <a:avLst>
              <a:gd name="adj" fmla="val 0"/>
            </a:avLst>
          </a:prstGeom>
          <a:solidFill>
            <a:srgbClr val="00B050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Heat Diffusion Equation</a:t>
            </a:r>
          </a:p>
          <a:p>
            <a:pPr algn="ctr"/>
            <a:r>
              <a:rPr lang="en-US" sz="2800" b="1" dirty="0"/>
              <a:t>In Manifolds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A96953-F33D-C0A8-E1EC-678507CE4219}"/>
              </a:ext>
            </a:extLst>
          </p:cNvPr>
          <p:cNvSpPr/>
          <p:nvPr/>
        </p:nvSpPr>
        <p:spPr>
          <a:xfrm>
            <a:off x="3557154" y="4193308"/>
            <a:ext cx="4110182" cy="18796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Stochastic 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Differential Equations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CD97CD-A529-F17B-C3B4-B767DB9DF084}"/>
              </a:ext>
            </a:extLst>
          </p:cNvPr>
          <p:cNvSpPr/>
          <p:nvPr/>
        </p:nvSpPr>
        <p:spPr>
          <a:xfrm>
            <a:off x="7959437" y="4193308"/>
            <a:ext cx="4110182" cy="18796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Manifold Stochastic 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Differential Equations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7F773DC-0BBF-2661-044F-6D19D36C32EC}"/>
              </a:ext>
            </a:extLst>
          </p:cNvPr>
          <p:cNvCxnSpPr>
            <a:endCxn id="4" idx="1"/>
          </p:cNvCxnSpPr>
          <p:nvPr/>
        </p:nvCxnSpPr>
        <p:spPr>
          <a:xfrm flipV="1">
            <a:off x="3191164" y="2119748"/>
            <a:ext cx="454891" cy="91901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5F8FB6-2363-E53A-B01D-D4AE4411EB52}"/>
              </a:ext>
            </a:extLst>
          </p:cNvPr>
          <p:cNvCxnSpPr>
            <a:endCxn id="6" idx="1"/>
          </p:cNvCxnSpPr>
          <p:nvPr/>
        </p:nvCxnSpPr>
        <p:spPr>
          <a:xfrm>
            <a:off x="2701636" y="3990109"/>
            <a:ext cx="855518" cy="114300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5A0C362-AD96-7CEC-0DA6-8F6DC946715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56237" y="2138219"/>
            <a:ext cx="390237" cy="1847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B12C2E-EC18-B825-3AD8-B9EBC486F07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7667336" y="5133109"/>
            <a:ext cx="292101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AFFD9A3-0D92-29D5-ABCD-47DF8469D79C}"/>
              </a:ext>
            </a:extLst>
          </p:cNvPr>
          <p:cNvSpPr txBox="1"/>
          <p:nvPr/>
        </p:nvSpPr>
        <p:spPr>
          <a:xfrm>
            <a:off x="520350" y="349541"/>
            <a:ext cx="11549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1.4. Diffusion Model and  Stochastic Differential Equation</a:t>
            </a:r>
          </a:p>
        </p:txBody>
      </p:sp>
    </p:spTree>
    <p:extLst>
      <p:ext uri="{BB962C8B-B14F-4D97-AF65-F5344CB8AC3E}">
        <p14:creationId xmlns:p14="http://schemas.microsoft.com/office/powerpoint/2010/main" val="1104074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13C09C-0438-DD9E-BCCF-C365E2265844}"/>
              </a:ext>
            </a:extLst>
          </p:cNvPr>
          <p:cNvSpPr txBox="1"/>
          <p:nvPr/>
        </p:nvSpPr>
        <p:spPr>
          <a:xfrm>
            <a:off x="1473825" y="332466"/>
            <a:ext cx="10348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1.4.1. Score-based Methods for Generative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E8E696-D555-C71E-C0C3-D25407AE6D44}"/>
              </a:ext>
            </a:extLst>
          </p:cNvPr>
          <p:cNvSpPr txBox="1"/>
          <p:nvPr/>
        </p:nvSpPr>
        <p:spPr>
          <a:xfrm>
            <a:off x="1494050" y="1055499"/>
            <a:ext cx="8285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1.4.1.1. Early Generative Models in AI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3FA88A3-2B65-BB50-A754-0EE4FAC10A12}"/>
              </a:ext>
            </a:extLst>
          </p:cNvPr>
          <p:cNvGrpSpPr/>
          <p:nvPr/>
        </p:nvGrpSpPr>
        <p:grpSpPr>
          <a:xfrm>
            <a:off x="1079157" y="2168678"/>
            <a:ext cx="2511706" cy="1796884"/>
            <a:chOff x="1192193" y="3107797"/>
            <a:chExt cx="2511706" cy="179688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F2B470-65C3-DBEE-0A48-AB6C72195E24}"/>
                </a:ext>
              </a:extLst>
            </p:cNvPr>
            <p:cNvSpPr/>
            <p:nvPr/>
          </p:nvSpPr>
          <p:spPr>
            <a:xfrm>
              <a:off x="1192193" y="3107797"/>
              <a:ext cx="2511706" cy="1175589"/>
            </a:xfrm>
            <a:prstGeom prst="rect">
              <a:avLst/>
            </a:prstGeom>
            <a:noFill/>
            <a:ln w="25400">
              <a:solidFill>
                <a:srgbClr val="27D5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100" b="1" dirty="0">
                  <a:solidFill>
                    <a:srgbClr val="00B050"/>
                  </a:solidFill>
                </a:rPr>
                <a:t>Generative</a:t>
              </a:r>
              <a:br>
                <a:rPr lang="en-US" sz="3100" b="1" dirty="0">
                  <a:solidFill>
                    <a:srgbClr val="00B050"/>
                  </a:solidFill>
                </a:rPr>
              </a:br>
              <a:r>
                <a:rPr lang="en-US" sz="3100" b="1" dirty="0">
                  <a:solidFill>
                    <a:srgbClr val="00B050"/>
                  </a:solidFill>
                </a:rPr>
                <a:t>(Input Noise)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C393F7E-D30D-99C8-AF6B-8A2B39744212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2448046" y="4283386"/>
              <a:ext cx="0" cy="621295"/>
            </a:xfrm>
            <a:prstGeom prst="straightConnector1">
              <a:avLst/>
            </a:prstGeom>
            <a:ln w="25400">
              <a:solidFill>
                <a:srgbClr val="27D5F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2BCCEEE-5637-2A6A-2717-0728D638B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295" y="4081442"/>
            <a:ext cx="1423430" cy="142343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BB82E3C-E108-FC83-96EA-9991DE8B5DBD}"/>
              </a:ext>
            </a:extLst>
          </p:cNvPr>
          <p:cNvGrpSpPr/>
          <p:nvPr/>
        </p:nvGrpSpPr>
        <p:grpSpPr>
          <a:xfrm>
            <a:off x="3819074" y="2168678"/>
            <a:ext cx="2511706" cy="1796884"/>
            <a:chOff x="1192193" y="3107797"/>
            <a:chExt cx="2511706" cy="179688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7E2567-FE34-9B9F-EE74-62B87261FE4B}"/>
                </a:ext>
              </a:extLst>
            </p:cNvPr>
            <p:cNvSpPr/>
            <p:nvPr/>
          </p:nvSpPr>
          <p:spPr>
            <a:xfrm>
              <a:off x="1192193" y="3107797"/>
              <a:ext cx="2511706" cy="1175589"/>
            </a:xfrm>
            <a:prstGeom prst="rect">
              <a:avLst/>
            </a:prstGeom>
            <a:noFill/>
            <a:ln w="2540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100" b="1" dirty="0">
                  <a:solidFill>
                    <a:srgbClr val="FF0000"/>
                  </a:solidFill>
                </a:rPr>
                <a:t>Real world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E5DAFEE-8407-94FD-00B4-D79A7E294AA5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2448046" y="4283386"/>
              <a:ext cx="0" cy="621295"/>
            </a:xfrm>
            <a:prstGeom prst="straightConnector1">
              <a:avLst/>
            </a:prstGeom>
            <a:ln w="25400">
              <a:solidFill>
                <a:srgbClr val="FF00FF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44A2FFEA-85AC-4A61-A59C-3F173D111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427" y="4081442"/>
            <a:ext cx="1397000" cy="13970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1BB076-6E36-7DBC-CEFE-96EBF9B03FE8}"/>
              </a:ext>
            </a:extLst>
          </p:cNvPr>
          <p:cNvCxnSpPr/>
          <p:nvPr/>
        </p:nvCxnSpPr>
        <p:spPr>
          <a:xfrm>
            <a:off x="5090986" y="5659394"/>
            <a:ext cx="0" cy="605481"/>
          </a:xfrm>
          <a:prstGeom prst="line">
            <a:avLst/>
          </a:prstGeom>
          <a:ln w="79375">
            <a:solidFill>
              <a:schemeClr val="tx1"/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2869BEB-D071-7AC9-CACD-9BB2B7BC0B15}"/>
              </a:ext>
            </a:extLst>
          </p:cNvPr>
          <p:cNvCxnSpPr/>
          <p:nvPr/>
        </p:nvCxnSpPr>
        <p:spPr>
          <a:xfrm>
            <a:off x="2335010" y="5659395"/>
            <a:ext cx="0" cy="605481"/>
          </a:xfrm>
          <a:prstGeom prst="line">
            <a:avLst/>
          </a:prstGeom>
          <a:ln w="79375">
            <a:solidFill>
              <a:schemeClr val="tx1"/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15DD36-3134-8461-8898-78ADF1FD10AD}"/>
              </a:ext>
            </a:extLst>
          </p:cNvPr>
          <p:cNvCxnSpPr/>
          <p:nvPr/>
        </p:nvCxnSpPr>
        <p:spPr>
          <a:xfrm flipV="1">
            <a:off x="2335010" y="6242047"/>
            <a:ext cx="7060245" cy="22828"/>
          </a:xfrm>
          <a:prstGeom prst="line">
            <a:avLst/>
          </a:prstGeom>
          <a:ln w="79375">
            <a:solidFill>
              <a:schemeClr val="tx1"/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0314116-EEF0-4A81-0A08-E73371DDABDA}"/>
              </a:ext>
            </a:extLst>
          </p:cNvPr>
          <p:cNvCxnSpPr/>
          <p:nvPr/>
        </p:nvCxnSpPr>
        <p:spPr>
          <a:xfrm>
            <a:off x="9395255" y="4718055"/>
            <a:ext cx="0" cy="1546820"/>
          </a:xfrm>
          <a:prstGeom prst="line">
            <a:avLst/>
          </a:prstGeom>
          <a:ln w="79375">
            <a:solidFill>
              <a:schemeClr val="tx1"/>
            </a:solidFill>
            <a:prstDash val="sysDot"/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C407EA5-DB2F-2E2B-1451-80179AAB82E3}"/>
              </a:ext>
            </a:extLst>
          </p:cNvPr>
          <p:cNvSpPr/>
          <p:nvPr/>
        </p:nvSpPr>
        <p:spPr>
          <a:xfrm>
            <a:off x="8096049" y="2386851"/>
            <a:ext cx="2611394" cy="1464208"/>
          </a:xfrm>
          <a:prstGeom prst="rect">
            <a:avLst/>
          </a:prstGeom>
          <a:noFill/>
          <a:ln w="25400">
            <a:solidFill>
              <a:srgbClr val="A09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00" b="1" dirty="0">
                <a:solidFill>
                  <a:srgbClr val="FF0000"/>
                </a:solidFill>
              </a:rPr>
              <a:t>Discriminative</a:t>
            </a:r>
            <a:br>
              <a:rPr lang="en-US" sz="3100" b="1" dirty="0">
                <a:solidFill>
                  <a:srgbClr val="FF0000"/>
                </a:solidFill>
              </a:rPr>
            </a:br>
            <a:r>
              <a:rPr lang="en-US" sz="3100" b="1" dirty="0">
                <a:solidFill>
                  <a:srgbClr val="FF0000"/>
                </a:solidFill>
              </a:rPr>
              <a:t>Model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3E87C4E-B565-EC55-F6FF-D06A9BF21446}"/>
              </a:ext>
            </a:extLst>
          </p:cNvPr>
          <p:cNvCxnSpPr>
            <a:cxnSpLocks/>
          </p:cNvCxnSpPr>
          <p:nvPr/>
        </p:nvCxnSpPr>
        <p:spPr>
          <a:xfrm flipV="1">
            <a:off x="9401746" y="3920981"/>
            <a:ext cx="0" cy="797074"/>
          </a:xfrm>
          <a:prstGeom prst="straightConnector1">
            <a:avLst/>
          </a:prstGeom>
          <a:ln w="25400">
            <a:solidFill>
              <a:srgbClr val="A09D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9289BA0-A525-A4B0-B56E-3413543A7C26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9401746" y="1589777"/>
            <a:ext cx="0" cy="797074"/>
          </a:xfrm>
          <a:prstGeom prst="straightConnector1">
            <a:avLst/>
          </a:prstGeom>
          <a:ln w="25400">
            <a:solidFill>
              <a:srgbClr val="A09D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82B9751-4BCE-5250-F425-135C1D145786}"/>
              </a:ext>
            </a:extLst>
          </p:cNvPr>
          <p:cNvSpPr txBox="1"/>
          <p:nvPr/>
        </p:nvSpPr>
        <p:spPr>
          <a:xfrm>
            <a:off x="8479525" y="1085029"/>
            <a:ext cx="2227918" cy="5693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100" b="1" dirty="0">
                <a:solidFill>
                  <a:srgbClr val="FF0000"/>
                </a:solidFill>
              </a:rPr>
              <a:t>real </a:t>
            </a:r>
            <a:r>
              <a:rPr lang="en-US" sz="3100" b="1" dirty="0">
                <a:solidFill>
                  <a:srgbClr val="00B050"/>
                </a:solidFill>
              </a:rPr>
              <a:t>or fake?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7E8F01-8ABC-75CD-8511-C23E311BBDA5}"/>
              </a:ext>
            </a:extLst>
          </p:cNvPr>
          <p:cNvSpPr txBox="1"/>
          <p:nvPr/>
        </p:nvSpPr>
        <p:spPr>
          <a:xfrm>
            <a:off x="6330780" y="365125"/>
            <a:ext cx="195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4976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B0919B-8828-A37F-6B9D-1B5F75D1CC39}"/>
              </a:ext>
            </a:extLst>
          </p:cNvPr>
          <p:cNvSpPr txBox="1"/>
          <p:nvPr/>
        </p:nvSpPr>
        <p:spPr>
          <a:xfrm>
            <a:off x="4364181" y="271708"/>
            <a:ext cx="11508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Early Generative Model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887F9B-6198-32A8-6640-2E16FC98BA13}"/>
              </a:ext>
            </a:extLst>
          </p:cNvPr>
          <p:cNvSpPr txBox="1"/>
          <p:nvPr/>
        </p:nvSpPr>
        <p:spPr>
          <a:xfrm>
            <a:off x="4281267" y="992562"/>
            <a:ext cx="4936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1.4.1.2. VAE</a:t>
            </a: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ED24A981-4C93-ABAE-F1C9-ACC56A2ACC6E}"/>
              </a:ext>
            </a:extLst>
          </p:cNvPr>
          <p:cNvSpPr/>
          <p:nvPr/>
        </p:nvSpPr>
        <p:spPr>
          <a:xfrm rot="5400000">
            <a:off x="3098473" y="3015992"/>
            <a:ext cx="1483659" cy="1417871"/>
          </a:xfrm>
          <a:prstGeom prst="trapezoi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F3F18C-7AC2-6E41-1888-41BA6FAE3A9A}"/>
              </a:ext>
            </a:extLst>
          </p:cNvPr>
          <p:cNvCxnSpPr>
            <a:endCxn id="6" idx="2"/>
          </p:cNvCxnSpPr>
          <p:nvPr/>
        </p:nvCxnSpPr>
        <p:spPr>
          <a:xfrm>
            <a:off x="2390261" y="3724927"/>
            <a:ext cx="741106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2122EC-E809-CC3C-F381-6EDE08B8EFE7}"/>
              </a:ext>
            </a:extLst>
          </p:cNvPr>
          <p:cNvSpPr txBox="1"/>
          <p:nvPr/>
        </p:nvSpPr>
        <p:spPr>
          <a:xfrm>
            <a:off x="1684198" y="3492568"/>
            <a:ext cx="118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4D8F1A-D9FE-D268-3EE6-74038EFCC2EC}"/>
              </a:ext>
            </a:extLst>
          </p:cNvPr>
          <p:cNvSpPr txBox="1"/>
          <p:nvPr/>
        </p:nvSpPr>
        <p:spPr>
          <a:xfrm>
            <a:off x="3322590" y="2626913"/>
            <a:ext cx="1281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Encoder</a:t>
            </a:r>
          </a:p>
        </p:txBody>
      </p:sp>
      <p:sp>
        <p:nvSpPr>
          <p:cNvPr id="10" name="Rounded Rectangle 14">
            <a:extLst>
              <a:ext uri="{FF2B5EF4-FFF2-40B4-BE49-F238E27FC236}">
                <a16:creationId xmlns:a16="http://schemas.microsoft.com/office/drawing/2014/main" id="{7940AA71-B9EF-6211-8BC8-09AD80C483FF}"/>
              </a:ext>
            </a:extLst>
          </p:cNvPr>
          <p:cNvSpPr/>
          <p:nvPr/>
        </p:nvSpPr>
        <p:spPr>
          <a:xfrm>
            <a:off x="5124496" y="3002546"/>
            <a:ext cx="1071282" cy="14836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Latent </a:t>
            </a:r>
          </a:p>
          <a:p>
            <a:pPr algn="ctr"/>
            <a:r>
              <a:rPr lang="en-US" sz="2000" b="1" dirty="0"/>
              <a:t>Space</a:t>
            </a:r>
          </a:p>
          <a:p>
            <a:pPr algn="ctr"/>
            <a:r>
              <a:rPr lang="en-US" sz="2000" b="1" dirty="0"/>
              <a:t>Z</a:t>
            </a:r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912F7936-4ADC-2359-B01A-E6D8FD3E342F}"/>
              </a:ext>
            </a:extLst>
          </p:cNvPr>
          <p:cNvSpPr/>
          <p:nvPr/>
        </p:nvSpPr>
        <p:spPr>
          <a:xfrm rot="16200000">
            <a:off x="7079607" y="3066143"/>
            <a:ext cx="1564341" cy="1317567"/>
          </a:xfrm>
          <a:prstGeom prst="trapezoid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A9AC02-CAA5-4458-64DE-8596809FB979}"/>
              </a:ext>
            </a:extLst>
          </p:cNvPr>
          <p:cNvSpPr txBox="1"/>
          <p:nvPr/>
        </p:nvSpPr>
        <p:spPr>
          <a:xfrm>
            <a:off x="7701849" y="3331203"/>
            <a:ext cx="1098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227D6A-53B5-346F-F3E9-B96828ACCCBC}"/>
              </a:ext>
            </a:extLst>
          </p:cNvPr>
          <p:cNvSpPr txBox="1"/>
          <p:nvPr/>
        </p:nvSpPr>
        <p:spPr>
          <a:xfrm>
            <a:off x="7129953" y="2586570"/>
            <a:ext cx="1479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Decoder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C33BBFE-820B-5AE5-59FE-14E7D878CB80}"/>
              </a:ext>
            </a:extLst>
          </p:cNvPr>
          <p:cNvCxnSpPr>
            <a:stCxn id="6" idx="0"/>
            <a:endCxn id="10" idx="1"/>
          </p:cNvCxnSpPr>
          <p:nvPr/>
        </p:nvCxnSpPr>
        <p:spPr>
          <a:xfrm>
            <a:off x="4549238" y="3724928"/>
            <a:ext cx="575258" cy="194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0AF0C8E-3C11-7A39-BC7E-9AE4DC7A8F60}"/>
              </a:ext>
            </a:extLst>
          </p:cNvPr>
          <p:cNvCxnSpPr>
            <a:stCxn id="10" idx="3"/>
            <a:endCxn id="11" idx="0"/>
          </p:cNvCxnSpPr>
          <p:nvPr/>
        </p:nvCxnSpPr>
        <p:spPr>
          <a:xfrm flipV="1">
            <a:off x="6195778" y="3724926"/>
            <a:ext cx="1007216" cy="194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29245E-05C7-CC72-A72E-9F608B325EC6}"/>
              </a:ext>
            </a:extLst>
          </p:cNvPr>
          <p:cNvCxnSpPr>
            <a:stCxn id="11" idx="2"/>
          </p:cNvCxnSpPr>
          <p:nvPr/>
        </p:nvCxnSpPr>
        <p:spPr>
          <a:xfrm>
            <a:off x="8520561" y="3724926"/>
            <a:ext cx="90699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29AB9C7-31FB-EC53-EC29-F68AA47B6DE9}"/>
              </a:ext>
            </a:extLst>
          </p:cNvPr>
          <p:cNvSpPr txBox="1"/>
          <p:nvPr/>
        </p:nvSpPr>
        <p:spPr>
          <a:xfrm>
            <a:off x="9427555" y="3515869"/>
            <a:ext cx="1080247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F25372-133B-180D-1EB8-BBFAC5B69946}"/>
                  </a:ext>
                </a:extLst>
              </p:cNvPr>
              <p:cNvSpPr txBox="1"/>
              <p:nvPr/>
            </p:nvSpPr>
            <p:spPr>
              <a:xfrm>
                <a:off x="2492538" y="3331203"/>
                <a:ext cx="3978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F25372-133B-180D-1EB8-BBFAC5B69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2538" y="3331203"/>
                <a:ext cx="397865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58941F-4DD2-9B20-D989-8D19F5B41556}"/>
                  </a:ext>
                </a:extLst>
              </p:cNvPr>
              <p:cNvSpPr txBox="1"/>
              <p:nvPr/>
            </p:nvSpPr>
            <p:spPr>
              <a:xfrm>
                <a:off x="8216322" y="3311646"/>
                <a:ext cx="1398494" cy="408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acc>
                    </m:oMath>
                  </m:oMathPara>
                </a14:m>
                <a:endParaRPr lang="en-US" sz="20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58941F-4DD2-9B20-D989-8D19F5B41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322" y="3311646"/>
                <a:ext cx="1398494" cy="408445"/>
              </a:xfrm>
              <a:prstGeom prst="rect">
                <a:avLst/>
              </a:prstGeom>
              <a:blipFill>
                <a:blip r:embed="rId3"/>
                <a:stretch>
                  <a:fillRect t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F8CA6E9-8A53-0D2D-74DC-92299B8BA6B1}"/>
                  </a:ext>
                </a:extLst>
              </p:cNvPr>
              <p:cNvSpPr/>
              <p:nvPr/>
            </p:nvSpPr>
            <p:spPr>
              <a:xfrm>
                <a:off x="3271917" y="3488593"/>
                <a:ext cx="1284262" cy="4669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F8CA6E9-8A53-0D2D-74DC-92299B8BA6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917" y="3488593"/>
                <a:ext cx="1284262" cy="466923"/>
              </a:xfrm>
              <a:prstGeom prst="rect">
                <a:avLst/>
              </a:prstGeom>
              <a:blipFill>
                <a:blip r:embed="rId4"/>
                <a:stretch>
                  <a:fillRect r="-1429" b="-16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586BDE-9547-75B3-3906-9D78553A6F5A}"/>
                  </a:ext>
                </a:extLst>
              </p:cNvPr>
              <p:cNvSpPr txBox="1"/>
              <p:nvPr/>
            </p:nvSpPr>
            <p:spPr>
              <a:xfrm>
                <a:off x="6466163" y="3446401"/>
                <a:ext cx="27912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586BDE-9547-75B3-3906-9D78553A6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163" y="3446401"/>
                <a:ext cx="2791228" cy="461665"/>
              </a:xfrm>
              <a:prstGeom prst="rect">
                <a:avLst/>
              </a:prstGeom>
              <a:blipFill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02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0411C9-4E0E-4F93-8F36-91DFBF2B08B7}"/>
              </a:ext>
            </a:extLst>
          </p:cNvPr>
          <p:cNvSpPr txBox="1"/>
          <p:nvPr/>
        </p:nvSpPr>
        <p:spPr>
          <a:xfrm>
            <a:off x="3135744" y="457200"/>
            <a:ext cx="7721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1.4.3. Diffusion for Generative Models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402AF0-3CEB-1E62-07A6-2F8680DC433A}"/>
              </a:ext>
            </a:extLst>
          </p:cNvPr>
          <p:cNvSpPr/>
          <p:nvPr/>
        </p:nvSpPr>
        <p:spPr>
          <a:xfrm>
            <a:off x="1930399" y="4020711"/>
            <a:ext cx="9421090" cy="148012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Stochastic Gradient Methods, Langevin Dynamics</a:t>
            </a:r>
          </a:p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And Reverse Diffusion Process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5A76E6-5532-F3B1-206E-3D46E282D14D}"/>
              </a:ext>
            </a:extLst>
          </p:cNvPr>
          <p:cNvSpPr/>
          <p:nvPr/>
        </p:nvSpPr>
        <p:spPr>
          <a:xfrm>
            <a:off x="2623127" y="1524584"/>
            <a:ext cx="8234218" cy="7112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Noise Perturbation, Forward Diffusion Process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35415A-6DB0-4761-3025-F8EDD8D42B95}"/>
              </a:ext>
            </a:extLst>
          </p:cNvPr>
          <p:cNvSpPr/>
          <p:nvPr/>
        </p:nvSpPr>
        <p:spPr>
          <a:xfrm>
            <a:off x="2452254" y="2799768"/>
            <a:ext cx="8575964" cy="58477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Optimal Score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689B93-D00A-F5E9-89EE-F9E666706EA5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6740236" y="2235784"/>
            <a:ext cx="0" cy="5639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7C80EB-D1C2-B56B-404F-7F032460C5C2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717144" y="3384543"/>
            <a:ext cx="23092" cy="65232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6D7DE01-5A51-0B94-EC59-A2BEDB32328D}"/>
              </a:ext>
            </a:extLst>
          </p:cNvPr>
          <p:cNvSpPr txBox="1"/>
          <p:nvPr/>
        </p:nvSpPr>
        <p:spPr>
          <a:xfrm>
            <a:off x="300182" y="5660160"/>
            <a:ext cx="124090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Song et al. 2021 ,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SCORE-BASED GENERATIVE MODELING THROUGH STOCHASTIC DIFFERENTIAL EQUATIONS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B38CF7-AC7B-FB56-51EE-51D093BC8061}"/>
              </a:ext>
            </a:extLst>
          </p:cNvPr>
          <p:cNvSpPr txBox="1"/>
          <p:nvPr/>
        </p:nvSpPr>
        <p:spPr>
          <a:xfrm>
            <a:off x="2133601" y="5967936"/>
            <a:ext cx="6336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arXiv:2011.13456v2</a:t>
            </a:r>
          </a:p>
        </p:txBody>
      </p:sp>
    </p:spTree>
    <p:extLst>
      <p:ext uri="{BB962C8B-B14F-4D97-AF65-F5344CB8AC3E}">
        <p14:creationId xmlns:p14="http://schemas.microsoft.com/office/powerpoint/2010/main" val="2518151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9B18DE-F62B-825B-103A-82CB348B211D}"/>
              </a:ext>
            </a:extLst>
          </p:cNvPr>
          <p:cNvSpPr txBox="1"/>
          <p:nvPr/>
        </p:nvSpPr>
        <p:spPr>
          <a:xfrm>
            <a:off x="57426" y="323767"/>
            <a:ext cx="108394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1.4.3.1.Noise Perturbation, Forward Diffusion Process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59A7B66-6825-82E5-D5BC-6793E77F5C89}"/>
              </a:ext>
            </a:extLst>
          </p:cNvPr>
          <p:cNvGrpSpPr/>
          <p:nvPr/>
        </p:nvGrpSpPr>
        <p:grpSpPr>
          <a:xfrm>
            <a:off x="1447000" y="1250681"/>
            <a:ext cx="5120055" cy="1250576"/>
            <a:chOff x="4486985" y="1517276"/>
            <a:chExt cx="5120055" cy="1250576"/>
          </a:xfrm>
        </p:grpSpPr>
        <p:sp>
          <p:nvSpPr>
            <p:cNvPr id="5" name="Trapezoid 4">
              <a:extLst>
                <a:ext uri="{FF2B5EF4-FFF2-40B4-BE49-F238E27FC236}">
                  <a16:creationId xmlns:a16="http://schemas.microsoft.com/office/drawing/2014/main" id="{BC931190-0502-1F6C-F78F-C7FFF2F6B655}"/>
                </a:ext>
              </a:extLst>
            </p:cNvPr>
            <p:cNvSpPr/>
            <p:nvPr/>
          </p:nvSpPr>
          <p:spPr>
            <a:xfrm rot="5237497">
              <a:off x="5522258" y="1506070"/>
              <a:ext cx="1250576" cy="127298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1D4853E-A05A-FA35-845E-BEEE9C3BF309}"/>
                    </a:ext>
                  </a:extLst>
                </p:cNvPr>
                <p:cNvSpPr txBox="1"/>
                <p:nvPr/>
              </p:nvSpPr>
              <p:spPr>
                <a:xfrm>
                  <a:off x="4486985" y="1909482"/>
                  <a:ext cx="73958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oMath>
                    </m:oMathPara>
                  </a14:m>
                  <a:endParaRPr lang="en-US" sz="24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6985" y="1909482"/>
                  <a:ext cx="739588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ounded Rectangle 8">
              <a:extLst>
                <a:ext uri="{FF2B5EF4-FFF2-40B4-BE49-F238E27FC236}">
                  <a16:creationId xmlns:a16="http://schemas.microsoft.com/office/drawing/2014/main" id="{7573E98D-EB96-7F5E-E392-AEA0D2BE18EB}"/>
                </a:ext>
              </a:extLst>
            </p:cNvPr>
            <p:cNvSpPr/>
            <p:nvPr/>
          </p:nvSpPr>
          <p:spPr>
            <a:xfrm>
              <a:off x="7427259" y="1591235"/>
              <a:ext cx="2179781" cy="1143242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666BE51-DEFB-CF9D-AC85-B55AF77123A8}"/>
                    </a:ext>
                  </a:extLst>
                </p:cNvPr>
                <p:cNvSpPr txBox="1"/>
                <p:nvPr/>
              </p:nvSpPr>
              <p:spPr>
                <a:xfrm>
                  <a:off x="7797569" y="1602905"/>
                  <a:ext cx="815788" cy="746999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   </a:t>
                  </a:r>
                  <a14:m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𝑵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𝑰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24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666BE51-DEFB-CF9D-AC85-B55AF77123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7569" y="1602905"/>
                  <a:ext cx="815788" cy="746999"/>
                </a:xfrm>
                <a:prstGeom prst="rect">
                  <a:avLst/>
                </a:prstGeom>
                <a:blipFill>
                  <a:blip r:embed="rId3"/>
                  <a:stretch>
                    <a:fillRect l="-1493" r="-132836" b="-113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933D251-D34A-B928-CBAD-7E94609EFE58}"/>
                </a:ext>
              </a:extLst>
            </p:cNvPr>
            <p:cNvCxnSpPr/>
            <p:nvPr/>
          </p:nvCxnSpPr>
          <p:spPr>
            <a:xfrm flipV="1">
              <a:off x="4970930" y="2113420"/>
              <a:ext cx="569557" cy="26894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9C37760-F5A2-F544-96D5-B2C42DA9D967}"/>
                </a:ext>
              </a:extLst>
            </p:cNvPr>
            <p:cNvCxnSpPr/>
            <p:nvPr/>
          </p:nvCxnSpPr>
          <p:spPr>
            <a:xfrm>
              <a:off x="6783329" y="2112488"/>
              <a:ext cx="1056306" cy="932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4FC1BDE-DB7C-2F60-63CB-2A6FAF5E2EFF}"/>
                  </a:ext>
                </a:extLst>
              </p:cNvPr>
              <p:cNvSpPr txBox="1"/>
              <p:nvPr/>
            </p:nvSpPr>
            <p:spPr>
              <a:xfrm>
                <a:off x="6307890" y="1714842"/>
                <a:ext cx="4091709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sub>
                      </m:sSub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̃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4FC1BDE-DB7C-2F60-63CB-2A6FAF5E2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890" y="1714842"/>
                <a:ext cx="4091709" cy="470000"/>
              </a:xfrm>
              <a:prstGeom prst="rect">
                <a:avLst/>
              </a:prstGeom>
              <a:blipFill>
                <a:blip r:embed="rId4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5F49600-0616-9763-DF33-B827AE3DA124}"/>
              </a:ext>
            </a:extLst>
          </p:cNvPr>
          <p:cNvSpPr txBox="1"/>
          <p:nvPr/>
        </p:nvSpPr>
        <p:spPr>
          <a:xfrm>
            <a:off x="6770254" y="1286164"/>
            <a:ext cx="3629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Perturbation Kernel: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99B479D-3399-B15E-2AAB-2BB2624391FA}"/>
                  </a:ext>
                </a:extLst>
              </p:cNvPr>
              <p:cNvSpPr txBox="1"/>
              <p:nvPr/>
            </p:nvSpPr>
            <p:spPr>
              <a:xfrm>
                <a:off x="170871" y="2669889"/>
                <a:ext cx="11947237" cy="518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Therefore, we have density of perturbed data,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̃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sub>
                    </m:sSub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400" dirty="0"/>
                  <a:t>dx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99B479D-3399-B15E-2AAB-2BB262439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71" y="2669889"/>
                <a:ext cx="11947237" cy="518796"/>
              </a:xfrm>
              <a:prstGeom prst="rect">
                <a:avLst/>
              </a:prstGeom>
              <a:blipFill>
                <a:blip r:embed="rId5"/>
                <a:stretch>
                  <a:fillRect l="-765" t="-142353" b="-20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25BF20-078A-DBDE-922A-169164AD43E6}"/>
                  </a:ext>
                </a:extLst>
              </p:cNvPr>
              <p:cNvSpPr txBox="1"/>
              <p:nvPr/>
            </p:nvSpPr>
            <p:spPr>
              <a:xfrm>
                <a:off x="170871" y="3187655"/>
                <a:ext cx="1111134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Consider a sequence of positive noise scales: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𝑚𝑖𝑛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&lt;…&lt;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25BF20-078A-DBDE-922A-169164AD4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71" y="3187655"/>
                <a:ext cx="11111347" cy="461665"/>
              </a:xfrm>
              <a:prstGeom prst="rect">
                <a:avLst/>
              </a:prstGeom>
              <a:blipFill>
                <a:blip r:embed="rId6"/>
                <a:stretch>
                  <a:fillRect l="-823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7C78DDA-4555-FE14-3490-3C6C0B5B7E64}"/>
                  </a:ext>
                </a:extLst>
              </p:cNvPr>
              <p:cNvSpPr txBox="1"/>
              <p:nvPr/>
            </p:nvSpPr>
            <p:spPr>
              <a:xfrm>
                <a:off x="-1277877" y="3730353"/>
                <a:ext cx="6096000" cy="470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𝑵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7C78DDA-4555-FE14-3490-3C6C0B5B7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77877" y="3730353"/>
                <a:ext cx="6096000" cy="470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993DFF-648F-37A7-B043-5F09AC120B96}"/>
                  </a:ext>
                </a:extLst>
              </p:cNvPr>
              <p:cNvSpPr txBox="1"/>
              <p:nvPr/>
            </p:nvSpPr>
            <p:spPr>
              <a:xfrm>
                <a:off x="3126034" y="3712784"/>
                <a:ext cx="9185564" cy="5051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𝒎𝒊𝒏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𝒎𝒂𝒙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̃"/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(0, 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993DFF-648F-37A7-B043-5F09AC120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6034" y="3712784"/>
                <a:ext cx="9185564" cy="505138"/>
              </a:xfrm>
              <a:prstGeom prst="rect">
                <a:avLst/>
              </a:prstGeom>
              <a:blipFill>
                <a:blip r:embed="rId8"/>
                <a:stretch>
                  <a:fillRect b="-9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69644E5-F2F9-FB7A-0B5F-67516FC1CF79}"/>
                  </a:ext>
                </a:extLst>
              </p:cNvPr>
              <p:cNvSpPr txBox="1"/>
              <p:nvPr/>
            </p:nvSpPr>
            <p:spPr>
              <a:xfrm>
                <a:off x="932873" y="4742021"/>
                <a:ext cx="960581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 Diffusion Process: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32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32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  <m:r>
                      <a:rPr lang="en-US" sz="32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32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32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  <m:r>
                      <a:rPr lang="en-US" sz="32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→…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32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32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𝑵</m:t>
                        </m:r>
                      </m:sub>
                    </m:sSub>
                  </m:oMath>
                </a14:m>
                <a:endParaRPr lang="en-US" sz="32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69644E5-F2F9-FB7A-0B5F-67516FC1C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73" y="4742021"/>
                <a:ext cx="9605818" cy="584775"/>
              </a:xfrm>
              <a:prstGeom prst="rect">
                <a:avLst/>
              </a:prstGeom>
              <a:blipFill>
                <a:blip r:embed="rId9"/>
                <a:stretch>
                  <a:fillRect l="-1586" t="-1354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8690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B97562-FC3A-3DE3-C65F-2975134C7FD4}"/>
              </a:ext>
            </a:extLst>
          </p:cNvPr>
          <p:cNvSpPr txBox="1"/>
          <p:nvPr/>
        </p:nvSpPr>
        <p:spPr>
          <a:xfrm>
            <a:off x="3385780" y="219057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1.4.3.2. Optimal Score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C28B18-B096-8811-CB1C-A7D08C7B8779}"/>
              </a:ext>
            </a:extLst>
          </p:cNvPr>
          <p:cNvSpPr txBox="1"/>
          <p:nvPr/>
        </p:nvSpPr>
        <p:spPr>
          <a:xfrm>
            <a:off x="447964" y="1076673"/>
            <a:ext cx="5648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Recall score function in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EEAB37-FEE0-15D4-5159-CF64D3C2CABF}"/>
                  </a:ext>
                </a:extLst>
              </p:cNvPr>
              <p:cNvSpPr txBox="1"/>
              <p:nvPr/>
            </p:nvSpPr>
            <p:spPr>
              <a:xfrm>
                <a:off x="965199" y="1768764"/>
                <a:ext cx="92132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400" dirty="0"/>
                  <a:t> be a likelihood function. The score function is defined as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EEAB37-FEE0-15D4-5159-CF64D3C2C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199" y="1768764"/>
                <a:ext cx="9213273" cy="461665"/>
              </a:xfrm>
              <a:prstGeom prst="rect">
                <a:avLst/>
              </a:prstGeom>
              <a:blipFill>
                <a:blip r:embed="rId2"/>
                <a:stretch>
                  <a:fillRect l="-86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1AA833A-6E29-6C97-52F1-6D93A204CCDC}"/>
                  </a:ext>
                </a:extLst>
              </p:cNvPr>
              <p:cNvSpPr txBox="1"/>
              <p:nvPr/>
            </p:nvSpPr>
            <p:spPr>
              <a:xfrm>
                <a:off x="1136073" y="2424545"/>
                <a:ext cx="8890000" cy="635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𝜕𝜃</m:t>
                        </m:r>
                      </m:den>
                    </m:f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1AA833A-6E29-6C97-52F1-6D93A204C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073" y="2424545"/>
                <a:ext cx="8890000" cy="635367"/>
              </a:xfrm>
              <a:prstGeom prst="rect">
                <a:avLst/>
              </a:prstGeom>
              <a:blipFill>
                <a:blip r:embed="rId3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CD574A7-397A-403C-C1B6-BF8CE1374843}"/>
              </a:ext>
            </a:extLst>
          </p:cNvPr>
          <p:cNvSpPr txBox="1"/>
          <p:nvPr/>
        </p:nvSpPr>
        <p:spPr>
          <a:xfrm>
            <a:off x="531091" y="3149600"/>
            <a:ext cx="7809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Define Scores in Diffusion Models: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9326C8-D383-1A81-8D68-F836B4B3759A}"/>
                  </a:ext>
                </a:extLst>
              </p:cNvPr>
              <p:cNvSpPr txBox="1"/>
              <p:nvPr/>
            </p:nvSpPr>
            <p:spPr>
              <a:xfrm>
                <a:off x="1002144" y="3691563"/>
                <a:ext cx="6982691" cy="468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Consider </a:t>
                </a:r>
                <a:r>
                  <a:rPr lang="en-US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i.i.d.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samples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9326C8-D383-1A81-8D68-F836B4B37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144" y="3691563"/>
                <a:ext cx="6982691" cy="468205"/>
              </a:xfrm>
              <a:prstGeom prst="rect">
                <a:avLst/>
              </a:prstGeom>
              <a:blipFill>
                <a:blip r:embed="rId4"/>
                <a:stretch>
                  <a:fillRect l="-1134" t="-7895" b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5E9B8C-48D2-5422-70FC-D61EAB824F1C}"/>
                  </a:ext>
                </a:extLst>
              </p:cNvPr>
              <p:cNvSpPr txBox="1"/>
              <p:nvPr/>
            </p:nvSpPr>
            <p:spPr>
              <a:xfrm>
                <a:off x="1034473" y="4159768"/>
                <a:ext cx="6950362" cy="468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Unnormalized distribution for model: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5E9B8C-48D2-5422-70FC-D61EAB824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473" y="4159768"/>
                <a:ext cx="6950362" cy="468270"/>
              </a:xfrm>
              <a:prstGeom prst="rect">
                <a:avLst/>
              </a:prstGeom>
              <a:blipFill>
                <a:blip r:embed="rId5"/>
                <a:stretch>
                  <a:fillRect l="-1228" t="-7792" b="-29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91FD2D-F91E-6C01-3813-B38657F6C036}"/>
                  </a:ext>
                </a:extLst>
              </p:cNvPr>
              <p:cNvSpPr txBox="1"/>
              <p:nvPr/>
            </p:nvSpPr>
            <p:spPr>
              <a:xfrm>
                <a:off x="568036" y="4609619"/>
                <a:ext cx="12108875" cy="706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Normalized distribution for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.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Z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θ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𝑚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91FD2D-F91E-6C01-3813-B38657F6C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6" y="4609619"/>
                <a:ext cx="12108875" cy="706475"/>
              </a:xfrm>
              <a:prstGeom prst="rect">
                <a:avLst/>
              </a:prstGeom>
              <a:blipFill>
                <a:blip r:embed="rId6"/>
                <a:stretch>
                  <a:fillRect l="-654" b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ED5C17-2D55-6A02-75AD-B1CFEFD2D6D3}"/>
                  </a:ext>
                </a:extLst>
              </p:cNvPr>
              <p:cNvSpPr txBox="1"/>
              <p:nvPr/>
            </p:nvSpPr>
            <p:spPr>
              <a:xfrm>
                <a:off x="1002144" y="5319662"/>
                <a:ext cx="82850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Score for Data: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 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𝒅𝒂𝒕𝒂</m:t>
                        </m:r>
                      </m:sub>
                    </m:sSub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𝛁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sub>
                    </m:sSub>
                    <m:func>
                      <m:funcPr>
                        <m:ctrlPr>
                          <a:rPr lang="en-US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a:rPr lang="en-US" sz="24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𝐥𝐨𝐠</m:t>
                        </m:r>
                      </m:fName>
                      <m:e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𝒅𝒂𝒕𝒂</m:t>
                            </m:r>
                          </m:sub>
                        </m:sSub>
                        <m:r>
                          <a:rPr lang="en-US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𝜽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ED5C17-2D55-6A02-75AD-B1CFEFD2D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144" y="5319662"/>
                <a:ext cx="8285020" cy="461665"/>
              </a:xfrm>
              <a:prstGeom prst="rect">
                <a:avLst/>
              </a:prstGeom>
              <a:blipFill>
                <a:blip r:embed="rId7"/>
                <a:stretch>
                  <a:fillRect l="-957" t="-933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3D9AD6-315D-F009-4A31-B25AB7B792FC}"/>
                  </a:ext>
                </a:extLst>
              </p:cNvPr>
              <p:cNvSpPr txBox="1"/>
              <p:nvPr/>
            </p:nvSpPr>
            <p:spPr>
              <a:xfrm>
                <a:off x="1034473" y="5925127"/>
                <a:ext cx="9393382" cy="470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Score for Model: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𝒎</m:t>
                        </m:r>
                      </m:sub>
                    </m:sSub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𝜽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𝛁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sub>
                    </m:sSub>
                    <m:func>
                      <m:func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𝐥𝐨𝐠</m:t>
                        </m:r>
                      </m:fName>
                      <m:e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𝒎</m:t>
                            </m:r>
                          </m:sub>
                        </m:sSub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𝒙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𝜽</m:t>
                            </m:r>
                          </m:e>
                        </m:d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𝛁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𝒙</m:t>
                            </m:r>
                          </m:sub>
                        </m:sSub>
                        <m:func>
                          <m:func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𝑷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𝜃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3D9AD6-315D-F009-4A31-B25AB7B79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473" y="5925127"/>
                <a:ext cx="9393382" cy="470835"/>
              </a:xfrm>
              <a:prstGeom prst="rect">
                <a:avLst/>
              </a:prstGeom>
              <a:blipFill>
                <a:blip r:embed="rId8"/>
                <a:stretch>
                  <a:fillRect l="-909" t="-7792" b="-29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7800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9AE8B8-AF08-A4B3-FB86-4DE998F06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364" y="1076037"/>
            <a:ext cx="9254836" cy="46874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6EBAD1-B3C8-EF49-59AC-AC146BE3384C}"/>
              </a:ext>
            </a:extLst>
          </p:cNvPr>
          <p:cNvSpPr txBox="1"/>
          <p:nvPr/>
        </p:nvSpPr>
        <p:spPr>
          <a:xfrm>
            <a:off x="249382" y="249383"/>
            <a:ext cx="11942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1.2. 1. Spatially Transcriptomics Data Analysis  in Manifolds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0EF5BF-BA21-3A36-5B3E-8BA579BD7BD1}"/>
              </a:ext>
            </a:extLst>
          </p:cNvPr>
          <p:cNvSpPr txBox="1"/>
          <p:nvPr/>
        </p:nvSpPr>
        <p:spPr>
          <a:xfrm>
            <a:off x="249382" y="5952533"/>
            <a:ext cx="126584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Zeng et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al.Statistical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machine learning methods for spatially resolved transcriptomics data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61AACE-61F8-7FB6-229D-E468F97F0C55}"/>
              </a:ext>
            </a:extLst>
          </p:cNvPr>
          <p:cNvSpPr txBox="1"/>
          <p:nvPr/>
        </p:nvSpPr>
        <p:spPr>
          <a:xfrm>
            <a:off x="249382" y="6327577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Genome Biology (2022) 23:83</a:t>
            </a:r>
          </a:p>
        </p:txBody>
      </p:sp>
    </p:spTree>
    <p:extLst>
      <p:ext uri="{BB962C8B-B14F-4D97-AF65-F5344CB8AC3E}">
        <p14:creationId xmlns:p14="http://schemas.microsoft.com/office/powerpoint/2010/main" val="1429967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yperbolic geometry of gene expression - ScienceDirect">
            <a:extLst>
              <a:ext uri="{FF2B5EF4-FFF2-40B4-BE49-F238E27FC236}">
                <a16:creationId xmlns:a16="http://schemas.microsoft.com/office/drawing/2014/main" id="{22568182-5614-3886-8913-4AE2324CC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72" y="390237"/>
            <a:ext cx="6162963" cy="616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FDAA07-3809-7A27-E5A7-5D2C392419F2}"/>
              </a:ext>
            </a:extLst>
          </p:cNvPr>
          <p:cNvSpPr txBox="1"/>
          <p:nvPr/>
        </p:nvSpPr>
        <p:spPr>
          <a:xfrm>
            <a:off x="6396180" y="743528"/>
            <a:ext cx="6313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1.2.2. Gene Expression in Manifolds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66F72C-1070-5253-1242-5217C224863A}"/>
              </a:ext>
            </a:extLst>
          </p:cNvPr>
          <p:cNvSpPr txBox="1"/>
          <p:nvPr/>
        </p:nvSpPr>
        <p:spPr>
          <a:xfrm>
            <a:off x="6537035" y="494036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Hyperbolic geometry of gene expression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93EAA6-5600-377E-5D5F-3954E882F3FC}"/>
              </a:ext>
            </a:extLst>
          </p:cNvPr>
          <p:cNvSpPr txBox="1"/>
          <p:nvPr/>
        </p:nvSpPr>
        <p:spPr>
          <a:xfrm>
            <a:off x="6243781" y="1648691"/>
            <a:ext cx="58327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Gene expression shows hyperbolic geometry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High-dimensional data are embedded in low manifold.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172714-21C3-DA5E-90BE-CB7AFE2B05CA}"/>
              </a:ext>
            </a:extLst>
          </p:cNvPr>
          <p:cNvSpPr txBox="1"/>
          <p:nvPr/>
        </p:nvSpPr>
        <p:spPr>
          <a:xfrm>
            <a:off x="6493162" y="5492022"/>
            <a:ext cx="6354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Zhou &amp; </a:t>
            </a:r>
            <a:r>
              <a:rPr lang="en-US" dirty="0" err="1"/>
              <a:t>Sharpee</a:t>
            </a:r>
            <a:r>
              <a:rPr lang="en-US" dirty="0"/>
              <a:t>, </a:t>
            </a:r>
            <a:r>
              <a:rPr lang="en-US" dirty="0" err="1"/>
              <a:t>iScience</a:t>
            </a:r>
            <a:r>
              <a:rPr lang="en-US" dirty="0"/>
              <a:t> 24,102225, March 19, 2021</a:t>
            </a:r>
          </a:p>
        </p:txBody>
      </p:sp>
    </p:spTree>
    <p:extLst>
      <p:ext uri="{BB962C8B-B14F-4D97-AF65-F5344CB8AC3E}">
        <p14:creationId xmlns:p14="http://schemas.microsoft.com/office/powerpoint/2010/main" val="3955378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35BF23-26BA-0B99-ABB9-EBE615AD2E2F}"/>
              </a:ext>
            </a:extLst>
          </p:cNvPr>
          <p:cNvSpPr txBox="1"/>
          <p:nvPr/>
        </p:nvSpPr>
        <p:spPr>
          <a:xfrm>
            <a:off x="894523" y="1166843"/>
            <a:ext cx="1086843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Patterns of gene expressions play a key role in determining cell state. Although correlations in gene expressions have been well documented, most of the </a:t>
            </a:r>
            <a:r>
              <a:rPr lang="en-US" sz="2400" b="1" dirty="0" err="1"/>
              <a:t>currentmethods</a:t>
            </a:r>
            <a:r>
              <a:rPr lang="en-US" sz="2400" b="1" dirty="0"/>
              <a:t> treat them as independent variables. One way to take into account gene correlations is to find a low-dimensional curved geometry that describes </a:t>
            </a:r>
            <a:r>
              <a:rPr lang="en-US" sz="2400" b="1" dirty="0" err="1"/>
              <a:t>variationin</a:t>
            </a:r>
            <a:r>
              <a:rPr lang="en-US" sz="2400" b="1" dirty="0"/>
              <a:t> the data. Here we develop such a method and find that gene expression across multiple cell types exhibits a low-dimensional hyperbolic structure. When more genes are taken into account, hyperbolic effects become stronger but representation remains low dimensional. The size of the hyperbolic map, which </a:t>
            </a:r>
            <a:r>
              <a:rPr lang="en-US" sz="2400" b="1" dirty="0" err="1"/>
              <a:t>indicatesthe</a:t>
            </a:r>
            <a:r>
              <a:rPr lang="en-US" sz="2400" b="1" dirty="0"/>
              <a:t> hierarchical depth of the data, was the largest for human cells, the </a:t>
            </a:r>
            <a:r>
              <a:rPr lang="en-US" sz="2400" b="1" dirty="0" err="1"/>
              <a:t>smallestfor</a:t>
            </a:r>
            <a:r>
              <a:rPr lang="en-US" sz="2400" b="1" dirty="0"/>
              <a:t> mouse embryonic cells, and intermediate in differentiated cells from </a:t>
            </a:r>
            <a:r>
              <a:rPr lang="en-US" sz="2400" b="1" dirty="0" err="1"/>
              <a:t>differentmouse</a:t>
            </a:r>
            <a:r>
              <a:rPr lang="en-US" sz="2400" b="1" dirty="0"/>
              <a:t> organs. We also describe how hyperbolic metric can be incorporated </a:t>
            </a:r>
            <a:r>
              <a:rPr lang="en-US" sz="2400" b="1" dirty="0" err="1"/>
              <a:t>intothe</a:t>
            </a:r>
            <a:r>
              <a:rPr lang="en-US" sz="2400" b="1" dirty="0"/>
              <a:t> t-SNE method to improve visualizations compared with leading methods</a:t>
            </a:r>
          </a:p>
        </p:txBody>
      </p:sp>
    </p:spTree>
    <p:extLst>
      <p:ext uri="{BB962C8B-B14F-4D97-AF65-F5344CB8AC3E}">
        <p14:creationId xmlns:p14="http://schemas.microsoft.com/office/powerpoint/2010/main" val="2190126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03C84B-4523-E253-5A06-58EE7C397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82" y="936192"/>
            <a:ext cx="7010400" cy="5724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3A475A-6319-F7BC-5DC6-A3A252B3D5B8}"/>
              </a:ext>
            </a:extLst>
          </p:cNvPr>
          <p:cNvSpPr txBox="1"/>
          <p:nvPr/>
        </p:nvSpPr>
        <p:spPr>
          <a:xfrm>
            <a:off x="683489" y="186748"/>
            <a:ext cx="81972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1.2.2. Gene Expression in Manifolds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C9295C-B3D6-7481-78BE-10A3727BBE0C}"/>
              </a:ext>
            </a:extLst>
          </p:cNvPr>
          <p:cNvSpPr txBox="1"/>
          <p:nvPr/>
        </p:nvSpPr>
        <p:spPr>
          <a:xfrm>
            <a:off x="7610763" y="556266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Zhou &amp; </a:t>
            </a:r>
            <a:r>
              <a:rPr lang="en-US" dirty="0" err="1"/>
              <a:t>Sharpee</a:t>
            </a:r>
            <a:r>
              <a:rPr lang="en-US" dirty="0"/>
              <a:t>, </a:t>
            </a:r>
            <a:r>
              <a:rPr lang="en-US" dirty="0" err="1"/>
              <a:t>iScience</a:t>
            </a:r>
            <a:r>
              <a:rPr lang="en-US" dirty="0"/>
              <a:t> 24,102225, </a:t>
            </a:r>
          </a:p>
          <a:p>
            <a:r>
              <a:rPr lang="en-US" dirty="0"/>
              <a:t>March 19,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8DE2BC-4881-259E-D389-4917A873D16B}"/>
              </a:ext>
            </a:extLst>
          </p:cNvPr>
          <p:cNvSpPr txBox="1"/>
          <p:nvPr/>
        </p:nvSpPr>
        <p:spPr>
          <a:xfrm>
            <a:off x="7509164" y="1715763"/>
            <a:ext cx="685338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Human gene expression has locally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Euclidean and globally hyperbolic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hidden geometry</a:t>
            </a:r>
          </a:p>
        </p:txBody>
      </p:sp>
    </p:spTree>
    <p:extLst>
      <p:ext uri="{BB962C8B-B14F-4D97-AF65-F5344CB8AC3E}">
        <p14:creationId xmlns:p14="http://schemas.microsoft.com/office/powerpoint/2010/main" val="2480203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A5492C-5DBB-956B-A443-FE4BBB06F6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6" b="13679"/>
          <a:stretch/>
        </p:blipFill>
        <p:spPr>
          <a:xfrm>
            <a:off x="669635" y="713547"/>
            <a:ext cx="9440317" cy="49252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3BD23D-96EB-A186-B995-459DF6FDD99D}"/>
              </a:ext>
            </a:extLst>
          </p:cNvPr>
          <p:cNvSpPr txBox="1"/>
          <p:nvPr/>
        </p:nvSpPr>
        <p:spPr>
          <a:xfrm>
            <a:off x="726196" y="5959787"/>
            <a:ext cx="104845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Zhang et al. 2022</a:t>
            </a:r>
            <a:r>
              <a:rPr lang="en-US" dirty="0"/>
              <a:t>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Accurate inference of genome-wide spatial expression with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iSpatial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2FEAFD-28F2-D74F-925D-5931FBB31021}"/>
              </a:ext>
            </a:extLst>
          </p:cNvPr>
          <p:cNvSpPr txBox="1"/>
          <p:nvPr/>
        </p:nvSpPr>
        <p:spPr>
          <a:xfrm>
            <a:off x="10077525" y="2422304"/>
            <a:ext cx="2191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Manifold alignment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6471B-06B1-44EB-AF2E-CD2A06BABA7C}"/>
              </a:ext>
            </a:extLst>
          </p:cNvPr>
          <p:cNvSpPr txBox="1"/>
          <p:nvPr/>
        </p:nvSpPr>
        <p:spPr>
          <a:xfrm>
            <a:off x="1200727" y="128772"/>
            <a:ext cx="10252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1.2.3.  Infer Genome-wide Spatial Expression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8813FB-B158-9E32-03E2-DFAA4F61706F}"/>
              </a:ext>
            </a:extLst>
          </p:cNvPr>
          <p:cNvSpPr txBox="1"/>
          <p:nvPr/>
        </p:nvSpPr>
        <p:spPr>
          <a:xfrm>
            <a:off x="781627" y="6338831"/>
            <a:ext cx="103112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SCIENCE ADVANCES, 26 Aug 2022, Vol 8, Issue 34</a:t>
            </a:r>
          </a:p>
        </p:txBody>
      </p:sp>
    </p:spTree>
    <p:extLst>
      <p:ext uri="{BB962C8B-B14F-4D97-AF65-F5344CB8AC3E}">
        <p14:creationId xmlns:p14="http://schemas.microsoft.com/office/powerpoint/2010/main" val="2479582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DD88D0-F662-EF65-337E-A42FB3052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469" y="0"/>
            <a:ext cx="757361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E5D8C2-038A-65A3-6288-8BD6F71474E7}"/>
              </a:ext>
            </a:extLst>
          </p:cNvPr>
          <p:cNvSpPr txBox="1"/>
          <p:nvPr/>
        </p:nvSpPr>
        <p:spPr>
          <a:xfrm>
            <a:off x="732986" y="4025871"/>
            <a:ext cx="32351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Dimension Reduction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In Manifold?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7DD64F3-E0F9-4C5C-5920-CAB1BB62E735}"/>
              </a:ext>
            </a:extLst>
          </p:cNvPr>
          <p:cNvCxnSpPr>
            <a:cxnSpLocks/>
          </p:cNvCxnSpPr>
          <p:nvPr/>
        </p:nvCxnSpPr>
        <p:spPr>
          <a:xfrm flipV="1">
            <a:off x="3688222" y="4441370"/>
            <a:ext cx="559903" cy="9089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EDBC71F-DE66-161C-7BB4-51FC035FA669}"/>
              </a:ext>
            </a:extLst>
          </p:cNvPr>
          <p:cNvSpPr txBox="1"/>
          <p:nvPr/>
        </p:nvSpPr>
        <p:spPr>
          <a:xfrm>
            <a:off x="6853381" y="2974109"/>
            <a:ext cx="18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Replace by AI ?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44B7801-7E40-8E0F-0966-6BF80903A60F}"/>
              </a:ext>
            </a:extLst>
          </p:cNvPr>
          <p:cNvCxnSpPr/>
          <p:nvPr/>
        </p:nvCxnSpPr>
        <p:spPr>
          <a:xfrm>
            <a:off x="7767781" y="3320474"/>
            <a:ext cx="337128" cy="58650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C19FF81-E66B-A56D-66E0-4CC6BE9150F6}"/>
              </a:ext>
            </a:extLst>
          </p:cNvPr>
          <p:cNvSpPr txBox="1"/>
          <p:nvPr/>
        </p:nvSpPr>
        <p:spPr>
          <a:xfrm>
            <a:off x="286327" y="1087643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1.2.3.  Infer Genome-wide</a:t>
            </a:r>
          </a:p>
          <a:p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Spatial Expression</a:t>
            </a:r>
          </a:p>
        </p:txBody>
      </p:sp>
    </p:spTree>
    <p:extLst>
      <p:ext uri="{BB962C8B-B14F-4D97-AF65-F5344CB8AC3E}">
        <p14:creationId xmlns:p14="http://schemas.microsoft.com/office/powerpoint/2010/main" val="2878280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4FFACE-559C-2BD3-EEE6-B3D62B5C74A0}"/>
              </a:ext>
            </a:extLst>
          </p:cNvPr>
          <p:cNvSpPr txBox="1"/>
          <p:nvPr/>
        </p:nvSpPr>
        <p:spPr>
          <a:xfrm>
            <a:off x="4020378" y="369310"/>
            <a:ext cx="7449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Assumption and Goals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A4EF3D-1155-7E82-A1B6-3AD78CAE1FF7}"/>
              </a:ext>
            </a:extLst>
          </p:cNvPr>
          <p:cNvSpPr txBox="1"/>
          <p:nvPr/>
        </p:nvSpPr>
        <p:spPr>
          <a:xfrm>
            <a:off x="836544" y="1103100"/>
            <a:ext cx="113554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The disparate datasets being aligned have the same underlying manifold structure.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DFB621-BFF8-08FE-9E81-2F719C678D44}"/>
              </a:ext>
            </a:extLst>
          </p:cNvPr>
          <p:cNvSpPr txBox="1"/>
          <p:nvPr/>
        </p:nvSpPr>
        <p:spPr>
          <a:xfrm>
            <a:off x="836544" y="1564765"/>
            <a:ext cx="1067462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Manifold alignment can therefore be viewed as a form of constrained joint dimensionality reduction where the goal is to find a low-dimensional </a:t>
            </a:r>
            <a:r>
              <a:rPr lang="en-US" sz="2400" b="1" dirty="0">
                <a:solidFill>
                  <a:srgbClr val="FF0000"/>
                </a:solidFill>
              </a:rPr>
              <a:t>embedding </a:t>
            </a:r>
            <a:r>
              <a:rPr lang="en-US" sz="2400" b="1" dirty="0"/>
              <a:t>of multiple datasets that preserves any known correspondences across them</a:t>
            </a:r>
          </a:p>
          <a:p>
            <a:r>
              <a:rPr lang="en-US" sz="2400" b="1" dirty="0"/>
              <a:t>And to find shared latent semantic structure.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934BCA-DD43-0E8D-5672-ADB6065F0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164" y="3524328"/>
            <a:ext cx="8679140" cy="241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49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1297</TotalTime>
  <Words>1282</Words>
  <Application>Microsoft Office PowerPoint</Application>
  <PresentationFormat>Widescreen</PresentationFormat>
  <Paragraphs>162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LinBiolinumTI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Xiong, Momiao</dc:creator>
  <cp:lastModifiedBy>Xiong, Momiao</cp:lastModifiedBy>
  <cp:revision>10</cp:revision>
  <dcterms:created xsi:type="dcterms:W3CDTF">2022-10-22T06:53:41Z</dcterms:created>
  <dcterms:modified xsi:type="dcterms:W3CDTF">2022-10-23T04:30:43Z</dcterms:modified>
</cp:coreProperties>
</file>